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8" r:id="rId3"/>
    <p:sldId id="260" r:id="rId4"/>
    <p:sldId id="264" r:id="rId5"/>
    <p:sldId id="359" r:id="rId6"/>
    <p:sldId id="286" r:id="rId7"/>
    <p:sldId id="278" r:id="rId8"/>
    <p:sldId id="282" r:id="rId9"/>
    <p:sldId id="283" r:id="rId10"/>
    <p:sldId id="284" r:id="rId11"/>
    <p:sldId id="285" r:id="rId12"/>
    <p:sldId id="287" r:id="rId13"/>
    <p:sldId id="279" r:id="rId14"/>
    <p:sldId id="257" r:id="rId15"/>
    <p:sldId id="274" r:id="rId16"/>
    <p:sldId id="271" r:id="rId17"/>
    <p:sldId id="275" r:id="rId18"/>
    <p:sldId id="276" r:id="rId19"/>
    <p:sldId id="272" r:id="rId20"/>
    <p:sldId id="281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302" r:id="rId30"/>
    <p:sldId id="296" r:id="rId31"/>
    <p:sldId id="297" r:id="rId32"/>
    <p:sldId id="298" r:id="rId33"/>
    <p:sldId id="299" r:id="rId34"/>
    <p:sldId id="300" r:id="rId35"/>
    <p:sldId id="301" r:id="rId36"/>
    <p:sldId id="340" r:id="rId37"/>
    <p:sldId id="341" r:id="rId38"/>
    <p:sldId id="303" r:id="rId39"/>
    <p:sldId id="304" r:id="rId40"/>
    <p:sldId id="305" r:id="rId41"/>
    <p:sldId id="306" r:id="rId42"/>
    <p:sldId id="307" r:id="rId43"/>
    <p:sldId id="308" r:id="rId44"/>
    <p:sldId id="360" r:id="rId45"/>
    <p:sldId id="333" r:id="rId46"/>
    <p:sldId id="334" r:id="rId47"/>
    <p:sldId id="335" r:id="rId48"/>
    <p:sldId id="336" r:id="rId49"/>
    <p:sldId id="309" r:id="rId50"/>
    <p:sldId id="319" r:id="rId51"/>
    <p:sldId id="321" r:id="rId52"/>
    <p:sldId id="320" r:id="rId53"/>
    <p:sldId id="310" r:id="rId54"/>
    <p:sldId id="311" r:id="rId55"/>
    <p:sldId id="312" r:id="rId56"/>
    <p:sldId id="323" r:id="rId57"/>
    <p:sldId id="313" r:id="rId58"/>
    <p:sldId id="314" r:id="rId59"/>
    <p:sldId id="322" r:id="rId60"/>
    <p:sldId id="315" r:id="rId61"/>
    <p:sldId id="316" r:id="rId62"/>
    <p:sldId id="317" r:id="rId63"/>
    <p:sldId id="324" r:id="rId64"/>
    <p:sldId id="329" r:id="rId65"/>
    <p:sldId id="328" r:id="rId66"/>
    <p:sldId id="325" r:id="rId67"/>
    <p:sldId id="337" r:id="rId68"/>
    <p:sldId id="339" r:id="rId69"/>
    <p:sldId id="326" r:id="rId70"/>
    <p:sldId id="330" r:id="rId71"/>
    <p:sldId id="331" r:id="rId72"/>
    <p:sldId id="345" r:id="rId73"/>
    <p:sldId id="332" r:id="rId74"/>
    <p:sldId id="342" r:id="rId75"/>
    <p:sldId id="343" r:id="rId76"/>
    <p:sldId id="344" r:id="rId77"/>
    <p:sldId id="346" r:id="rId78"/>
    <p:sldId id="347" r:id="rId79"/>
    <p:sldId id="348" r:id="rId80"/>
    <p:sldId id="349" r:id="rId81"/>
    <p:sldId id="327" r:id="rId82"/>
    <p:sldId id="318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269" r:id="rId91"/>
    <p:sldId id="270" r:id="rId92"/>
    <p:sldId id="358" r:id="rId93"/>
    <p:sldId id="262" r:id="rId9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31A7"/>
    <a:srgbClr val="FFC72C"/>
    <a:srgbClr val="FFDE81"/>
    <a:srgbClr val="FFD358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791" autoAdjust="0"/>
    <p:restoredTop sz="54006" autoAdjust="0"/>
  </p:normalViewPr>
  <p:slideViewPr>
    <p:cSldViewPr snapToGrid="0" snapToObjects="1">
      <p:cViewPr varScale="1">
        <p:scale>
          <a:sx n="85" d="100"/>
          <a:sy n="85" d="100"/>
        </p:scale>
        <p:origin x="-2616" y="-90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70" d="100"/>
        <a:sy n="170" d="100"/>
      </p:scale>
      <p:origin x="0" y="28836"/>
    </p:cViewPr>
  </p:sorterViewPr>
  <p:notesViewPr>
    <p:cSldViewPr snapToGrid="0" snapToObjects="1">
      <p:cViewPr varScale="1">
        <p:scale>
          <a:sx n="94" d="100"/>
          <a:sy n="94" d="100"/>
        </p:scale>
        <p:origin x="-375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553683" y="199103"/>
            <a:ext cx="5887757" cy="33118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563842" y="3612198"/>
            <a:ext cx="5877597" cy="52859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Discussion Unit is to complete the discussion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relative to just RDDs.</a:t>
            </a:r>
          </a:p>
          <a:p>
            <a:endParaRPr lang="en-US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pPr lvl="1"/>
            <a:r>
              <a:rPr lang="en-US" sz="800" dirty="0" smtClean="0"/>
              <a:t>Apache Spark </a:t>
            </a:r>
            <a:r>
              <a:rPr lang="en-US" sz="800" dirty="0" err="1" smtClean="0"/>
              <a:t>Scala</a:t>
            </a:r>
            <a:r>
              <a:rPr lang="en-US" sz="800" dirty="0" smtClean="0"/>
              <a:t> examples (many),</a:t>
            </a:r>
            <a:r>
              <a:rPr lang="en-US" sz="800" baseline="0" dirty="0" smtClean="0"/>
              <a:t> </a:t>
            </a:r>
            <a:r>
              <a:rPr lang="en-US" sz="800" dirty="0" smtClean="0"/>
              <a:t>https://github.com/apache/spark/tree/master/examples/src/main/scala/org/apache/spark/examples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5560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assets we work with on the pages that follow-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assets we work with on the pages that follow-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cassandraTable</a:t>
            </a:r>
            <a:r>
              <a:rPr lang="en-US" baseline="0" dirty="0" smtClean="0"/>
              <a:t>()-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9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data structures: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tuple is a sequence of immutable values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Un-named, tuple values are referenced via ordinals; 0, 1, 2 ..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case class is like a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in C, or POJO in Java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Also immutable, case class elements are named and typed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Case classes contain no code (like a normal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class), and can be referred to as; immutable data holding objects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Case classes have no new operator, and can not extend other case classes.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There are methods, however, associated with a case class like equals (structure equal to another case class, other)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There is also a copy method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class is most similar to a Java class; mutable, data and methods, other</a:t>
            </a:r>
          </a:p>
          <a:p>
            <a:pPr marL="158750" indent="0">
              <a:buFont typeface="Arial" pitchFamily="34" charset="0"/>
              <a:buNone/>
            </a:pPr>
            <a:r>
              <a:rPr lang="en-US" baseline="0" dirty="0" smtClean="0"/>
              <a:t>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StructType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StructField</a:t>
            </a:r>
            <a:r>
              <a:rPr lang="en-US" baseline="0" dirty="0" smtClean="0"/>
              <a:t> come from the Spark/SQL package, and are most similar to case classes, with additional methods related to SQL</a:t>
            </a:r>
          </a:p>
          <a:p>
            <a:pPr marL="158750" indent="0">
              <a:buFont typeface="Arial" pitchFamily="34" charset="0"/>
              <a:buNone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Maps are collections (</a:t>
            </a:r>
            <a:r>
              <a:rPr lang="en-US" baseline="0" dirty="0" err="1" smtClean="0"/>
              <a:t>iterable</a:t>
            </a:r>
            <a:r>
              <a:rPr lang="en-US" baseline="0" dirty="0" smtClean="0"/>
              <a:t>, like an array in other languages) of key/value pairs. 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key and/or value are generally tuples, to support more complex keys and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cassandraTable</a:t>
            </a:r>
            <a:r>
              <a:rPr lang="en-US" dirty="0" smtClean="0"/>
              <a:t>() from one of the first examples;</a:t>
            </a:r>
            <a:r>
              <a:rPr lang="en-US" baseline="0" dirty="0" smtClean="0"/>
              <a:t> Discussion Unit 7544.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syntax in green; pick one. You don't need both to achieve the same outcome.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DSE Spark Cassandra Connector provides</a:t>
            </a:r>
            <a:r>
              <a:rPr lang="en-US" baseline="0" dirty="0" smtClean="0"/>
              <a:t> access to Spark contents, Spark session, other. The DSE Java driver does none of this, and is designed for standard client (ODBC/JDBC style) access; the DSE Java driver is ODBC-like, but is not ODBC compliant.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Reference </a:t>
            </a:r>
            <a:r>
              <a:rPr lang="en-US" baseline="0" dirty="0" err="1" smtClean="0"/>
              <a:t>Urls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DSE Java Driver (Java,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other JVM), https://docs.datastax.com/en/developer/java-driver-dse/1.6/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DSE Spark Cassandra Connector, version 2.3 (2.0), https://github.com/datastax/spark-cassandra-connector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http://datastax.github.io/spark-cassandra-connector/ApiDocs/2.3.0/spark-cassandra-connector/#package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https://github.com/datastax/spark-cassandra-connector/blob/master/README.md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7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Examples coming for each</a:t>
            </a:r>
            <a:r>
              <a:rPr lang="en-US" sz="800" baseline="0" dirty="0" smtClean="0"/>
              <a:t> listed above-</a:t>
            </a:r>
          </a:p>
          <a:p>
            <a:endParaRPr lang="en-US" sz="800" baseline="0" dirty="0" smtClean="0"/>
          </a:p>
          <a:p>
            <a:r>
              <a:rPr lang="en-US" sz="800" baseline="0" dirty="0" err="1" smtClean="0"/>
              <a:t>withAscOrder</a:t>
            </a:r>
            <a:r>
              <a:rPr lang="en-US" sz="800" baseline="0" dirty="0" smtClean="0"/>
              <a:t>, </a:t>
            </a:r>
            <a:r>
              <a:rPr lang="en-US" sz="800" baseline="0" dirty="0" err="1" smtClean="0"/>
              <a:t>withDescOrder</a:t>
            </a:r>
            <a:r>
              <a:rPr lang="en-US" sz="800" baseline="0" dirty="0" smtClean="0"/>
              <a:t> will fail at runt time if condition are not met; presence of a clustering column.</a:t>
            </a:r>
          </a:p>
          <a:p>
            <a:pPr lvl="1"/>
            <a:r>
              <a:rPr lang="en-US" sz="800" dirty="0" smtClean="0"/>
              <a:t>// WARN  2018-07-20 14:07:12,005 </a:t>
            </a:r>
            <a:r>
              <a:rPr lang="en-US" sz="800" dirty="0" err="1" smtClean="0"/>
              <a:t>org.apache.spark.scheduler.TaskSetManager</a:t>
            </a:r>
            <a:r>
              <a:rPr lang="en-US" sz="800" dirty="0" smtClean="0"/>
              <a:t>:</a:t>
            </a:r>
          </a:p>
          <a:p>
            <a:pPr lvl="1"/>
            <a:r>
              <a:rPr lang="en-US" sz="800" dirty="0" smtClean="0"/>
              <a:t>// Lost task 2.0 in stage 2.0 (TID 16, 127.0.0.1, executor 0):</a:t>
            </a:r>
          </a:p>
          <a:p>
            <a:pPr lvl="1"/>
            <a:r>
              <a:rPr lang="en-US" sz="800" dirty="0" smtClean="0"/>
              <a:t>// </a:t>
            </a:r>
            <a:r>
              <a:rPr lang="en-US" sz="800" dirty="0" err="1" smtClean="0"/>
              <a:t>java.lang.IllegalArgumentException</a:t>
            </a:r>
            <a:r>
              <a:rPr lang="en-US" sz="800" dirty="0" smtClean="0"/>
              <a:t>:</a:t>
            </a:r>
          </a:p>
          <a:p>
            <a:pPr lvl="1"/>
            <a:r>
              <a:rPr lang="en-US" sz="800" dirty="0" smtClean="0"/>
              <a:t>// Order by can be specified only if there are some clustering columns</a:t>
            </a:r>
          </a:p>
          <a:p>
            <a:pPr lvl="1"/>
            <a:r>
              <a:rPr lang="en-US" sz="800" dirty="0" smtClean="0"/>
              <a:t>//</a:t>
            </a:r>
          </a:p>
          <a:p>
            <a:pPr lvl="1"/>
            <a:r>
              <a:rPr lang="en-US" sz="800" dirty="0" smtClean="0"/>
              <a:t>// ERROR 2018-07-20 14:07:12,968 </a:t>
            </a:r>
            <a:r>
              <a:rPr lang="en-US" sz="800" dirty="0" err="1" smtClean="0"/>
              <a:t>org.apache.spark.scheduler.TaskSetManager</a:t>
            </a:r>
            <a:r>
              <a:rPr lang="en-US" sz="800" dirty="0" smtClean="0"/>
              <a:t>:</a:t>
            </a:r>
          </a:p>
          <a:p>
            <a:pPr lvl="1"/>
            <a:r>
              <a:rPr lang="en-US" sz="800" dirty="0" smtClean="0"/>
              <a:t>// Task 4 in stage 2.0 failed 10 times; aborting job</a:t>
            </a:r>
          </a:p>
          <a:p>
            <a:pPr lvl="1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Examples coming for each</a:t>
            </a:r>
            <a:r>
              <a:rPr lang="en-US" baseline="0" dirty="0" smtClean="0"/>
              <a:t> listed above-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getType</a:t>
            </a:r>
            <a:r>
              <a:rPr lang="en-US" dirty="0" smtClean="0"/>
              <a:t>() and get[]() will return a run time error of the selected column is NULL (not found). 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 best practice is to use </a:t>
            </a:r>
            <a:r>
              <a:rPr lang="en-US" dirty="0" err="1" smtClean="0"/>
              <a:t>getTypeOption</a:t>
            </a:r>
            <a:r>
              <a:rPr lang="en-US" dirty="0" smtClean="0"/>
              <a:t>(), of get[[]]() (with option), to prevent error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We saw as() in the previous example, used to cast.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keyBy</a:t>
            </a:r>
            <a:r>
              <a:rPr lang="en-US" dirty="0" smtClean="0"/>
              <a:t>[]() returns the DSE column set in a key/value pair; handy if you are immediately going to a key/value transform; </a:t>
            </a:r>
            <a:r>
              <a:rPr lang="en-US" dirty="0" err="1" smtClean="0"/>
              <a:t>groupByKey</a:t>
            </a:r>
            <a:r>
              <a:rPr lang="en-US" dirty="0" smtClean="0"/>
              <a:t>, other.</a:t>
            </a:r>
          </a:p>
          <a:p>
            <a:endParaRPr lang="en-US" dirty="0" smtClean="0"/>
          </a:p>
          <a:p>
            <a:r>
              <a:rPr lang="en-US" dirty="0" smtClean="0"/>
              <a:t>A case class of similar is normally used for the key and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the examples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Are these Jobs, Stages, Tasks</a:t>
            </a:r>
            <a:r>
              <a:rPr lang="en-US" baseline="0" dirty="0" smtClean="0"/>
              <a:t> ?</a:t>
            </a: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How is each executed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Which has</a:t>
            </a:r>
            <a:r>
              <a:rPr lang="en-US" baseline="0" dirty="0" smtClean="0"/>
              <a:t> the great likelihood to be more</a:t>
            </a:r>
            <a:r>
              <a:rPr lang="en-US" dirty="0" smtClean="0"/>
              <a:t> efficient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If there is no (index or similar), on the server side, is one statement still more efficient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next page we enter a Discussion Lab.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12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of the statements above compile ?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 of the statements above successfully run ?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do the statements above fail ?</a:t>
            </a:r>
          </a:p>
          <a:p>
            <a:endParaRPr lang="en-US" dirty="0" smtClean="0"/>
          </a:p>
          <a:p>
            <a:r>
              <a:rPr lang="en-US" dirty="0" smtClean="0"/>
              <a:t>// </a:t>
            </a:r>
            <a:r>
              <a:rPr lang="en-US" dirty="0" err="1" smtClean="0"/>
              <a:t>withAscOrder</a:t>
            </a:r>
            <a:r>
              <a:rPr lang="en-US" dirty="0" smtClean="0"/>
              <a:t> test</a:t>
            </a:r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"customer")</a:t>
            </a:r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103, address1: 654 Poplar, address2: P. O. Box 3498, city: Palo Alto, company: </a:t>
            </a:r>
            <a:r>
              <a:rPr lang="en-US" dirty="0" err="1" smtClean="0"/>
              <a:t>Phils</a:t>
            </a:r>
            <a:r>
              <a:rPr lang="en-US" dirty="0" smtClean="0"/>
              <a:t> Sports, </a:t>
            </a:r>
            <a:r>
              <a:rPr lang="en-US" dirty="0" err="1" smtClean="0"/>
              <a:t>fname</a:t>
            </a:r>
            <a:r>
              <a:rPr lang="en-US" dirty="0" smtClean="0"/>
              <a:t>: Philip, </a:t>
            </a:r>
            <a:r>
              <a:rPr lang="en-US" dirty="0" err="1" smtClean="0"/>
              <a:t>lname</a:t>
            </a:r>
            <a:r>
              <a:rPr lang="en-US" dirty="0" smtClean="0"/>
              <a:t>: Currie, phone: 415-328-4543, state: CA, </a:t>
            </a:r>
            <a:r>
              <a:rPr lang="en-US" dirty="0" err="1" smtClean="0"/>
              <a:t>zipcode</a:t>
            </a:r>
            <a:r>
              <a:rPr lang="en-US" dirty="0" smtClean="0"/>
              <a:t>: 94303}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104, address1: East Shopping </a:t>
            </a:r>
            <a:r>
              <a:rPr lang="en-US" dirty="0" err="1" smtClean="0"/>
              <a:t>Cntr</a:t>
            </a:r>
            <a:r>
              <a:rPr lang="en-US" dirty="0" smtClean="0"/>
              <a:t>., address2: 422 Bay Road, city: Redwood City, company: Play Ball!, </a:t>
            </a:r>
            <a:r>
              <a:rPr lang="en-US" dirty="0" err="1" smtClean="0"/>
              <a:t>fname</a:t>
            </a:r>
            <a:r>
              <a:rPr lang="en-US" dirty="0" smtClean="0"/>
              <a:t>: Anthony, </a:t>
            </a:r>
            <a:r>
              <a:rPr lang="en-US" dirty="0" err="1" smtClean="0"/>
              <a:t>lname</a:t>
            </a:r>
            <a:r>
              <a:rPr lang="en-US" dirty="0" smtClean="0"/>
              <a:t>: Higgins, phone: 415-368-1100, state: CA, </a:t>
            </a:r>
            <a:r>
              <a:rPr lang="en-US" dirty="0" err="1" smtClean="0"/>
              <a:t>zipcode</a:t>
            </a:r>
            <a:r>
              <a:rPr lang="en-US" dirty="0" smtClean="0"/>
              <a:t>: 94026}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102, address1: 785 Geary St, address2: null, city: San Francisco, company: Sports Spot, </a:t>
            </a:r>
            <a:r>
              <a:rPr lang="en-US" dirty="0" err="1" smtClean="0"/>
              <a:t>fname</a:t>
            </a:r>
            <a:r>
              <a:rPr lang="en-US" dirty="0" smtClean="0"/>
              <a:t>: Carole, </a:t>
            </a:r>
            <a:r>
              <a:rPr lang="en-US" dirty="0" err="1" smtClean="0"/>
              <a:t>lname</a:t>
            </a:r>
            <a:r>
              <a:rPr lang="en-US" dirty="0" smtClean="0"/>
              <a:t>: Sadler, phone: 415-822-1289, state: CA, </a:t>
            </a:r>
            <a:r>
              <a:rPr lang="en-US" dirty="0" err="1" smtClean="0"/>
              <a:t>zipcode</a:t>
            </a:r>
            <a:r>
              <a:rPr lang="en-US" dirty="0" smtClean="0"/>
              <a:t>: 94117}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101, address1: 213 </a:t>
            </a:r>
            <a:r>
              <a:rPr lang="en-US" dirty="0" err="1" smtClean="0"/>
              <a:t>Erstwild</a:t>
            </a:r>
            <a:r>
              <a:rPr lang="en-US" dirty="0" smtClean="0"/>
              <a:t> Court, address2: null, city: Sunnyvale, company: All Sports Supplies, </a:t>
            </a:r>
            <a:r>
              <a:rPr lang="en-US" dirty="0" err="1" smtClean="0"/>
              <a:t>fname</a:t>
            </a:r>
            <a:r>
              <a:rPr lang="en-US" dirty="0" smtClean="0"/>
              <a:t>: Ludwig, </a:t>
            </a:r>
            <a:r>
              <a:rPr lang="en-US" dirty="0" err="1" smtClean="0"/>
              <a:t>lname</a:t>
            </a:r>
            <a:r>
              <a:rPr lang="en-US" dirty="0" smtClean="0"/>
              <a:t>: Pauli, phone: 408-789-8075, state: CA, </a:t>
            </a:r>
            <a:r>
              <a:rPr lang="en-US" dirty="0" err="1" smtClean="0"/>
              <a:t>zipcode</a:t>
            </a:r>
            <a:r>
              <a:rPr lang="en-US" dirty="0" smtClean="0"/>
              <a:t>: 94086}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"customer").</a:t>
            </a:r>
          </a:p>
          <a:p>
            <a:r>
              <a:rPr lang="en-US" dirty="0" smtClean="0"/>
              <a:t>   where("</a:t>
            </a:r>
            <a:r>
              <a:rPr lang="en-US" dirty="0" err="1" smtClean="0"/>
              <a:t>fname</a:t>
            </a:r>
            <a:r>
              <a:rPr lang="en-US" dirty="0" smtClean="0"/>
              <a:t> &gt; 'D'")</a:t>
            </a:r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103, address1: 654 Poplar, address2: P. O. Box 3498, city: Palo Alto, company: </a:t>
            </a:r>
            <a:r>
              <a:rPr lang="en-US" dirty="0" err="1" smtClean="0"/>
              <a:t>Phils</a:t>
            </a:r>
            <a:r>
              <a:rPr lang="en-US" dirty="0" smtClean="0"/>
              <a:t> Sports, </a:t>
            </a:r>
            <a:r>
              <a:rPr lang="en-US" dirty="0" err="1" smtClean="0"/>
              <a:t>fname</a:t>
            </a:r>
            <a:r>
              <a:rPr lang="en-US" dirty="0" smtClean="0"/>
              <a:t>: Philip, </a:t>
            </a:r>
            <a:r>
              <a:rPr lang="en-US" dirty="0" err="1" smtClean="0"/>
              <a:t>lname</a:t>
            </a:r>
            <a:r>
              <a:rPr lang="en-US" dirty="0" smtClean="0"/>
              <a:t>: Currie, phone: 415-328-4543, state: CA, </a:t>
            </a:r>
            <a:r>
              <a:rPr lang="en-US" dirty="0" err="1" smtClean="0"/>
              <a:t>zipcode</a:t>
            </a:r>
            <a:r>
              <a:rPr lang="en-US" dirty="0" smtClean="0"/>
              <a:t>: 94303}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101, address1: 213 </a:t>
            </a:r>
            <a:r>
              <a:rPr lang="en-US" dirty="0" err="1" smtClean="0"/>
              <a:t>Erstwild</a:t>
            </a:r>
            <a:r>
              <a:rPr lang="en-US" dirty="0" smtClean="0"/>
              <a:t> Court, address2: null, city: Sunnyvale, company: All Sports Supplies, </a:t>
            </a:r>
            <a:r>
              <a:rPr lang="en-US" dirty="0" err="1" smtClean="0"/>
              <a:t>fname</a:t>
            </a:r>
            <a:r>
              <a:rPr lang="en-US" dirty="0" smtClean="0"/>
              <a:t>: Ludwig, </a:t>
            </a:r>
            <a:r>
              <a:rPr lang="en-US" dirty="0" err="1" smtClean="0"/>
              <a:t>lname</a:t>
            </a:r>
            <a:r>
              <a:rPr lang="en-US" dirty="0" smtClean="0"/>
              <a:t>: Pauli, phone: 408-789-8075, state: CA, </a:t>
            </a:r>
            <a:r>
              <a:rPr lang="en-US" dirty="0" err="1" smtClean="0"/>
              <a:t>zipcode</a:t>
            </a:r>
            <a:r>
              <a:rPr lang="en-US" dirty="0" smtClean="0"/>
              <a:t>: 94086}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"customer").</a:t>
            </a:r>
          </a:p>
          <a:p>
            <a:r>
              <a:rPr lang="en-US" dirty="0" smtClean="0"/>
              <a:t>   where("</a:t>
            </a:r>
            <a:r>
              <a:rPr lang="en-US" dirty="0" err="1" smtClean="0"/>
              <a:t>fname</a:t>
            </a:r>
            <a:r>
              <a:rPr lang="en-US" dirty="0" smtClean="0"/>
              <a:t> &gt; 'D'").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withAscOrder</a:t>
            </a:r>
            <a:endParaRPr lang="en-US" dirty="0" smtClean="0"/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smtClean="0"/>
              <a:t>// WARN  2018-07-20 14:07:12,005 </a:t>
            </a:r>
            <a:r>
              <a:rPr lang="en-US" dirty="0" err="1" smtClean="0"/>
              <a:t>org.apache.spark.scheduler.TaskSetManager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// Lost task 2.0 in stage 2.0 (TID 16, 127.0.0.1, executor 0):</a:t>
            </a:r>
          </a:p>
          <a:p>
            <a:r>
              <a:rPr lang="en-US" dirty="0" smtClean="0"/>
              <a:t>// </a:t>
            </a:r>
            <a:r>
              <a:rPr lang="en-US" dirty="0" err="1" smtClean="0"/>
              <a:t>java.lang.IllegalArgumentException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// Order by can be specified only if there are some clustering columns</a:t>
            </a:r>
          </a:p>
          <a:p>
            <a:r>
              <a:rPr lang="en-US" dirty="0" smtClean="0"/>
              <a:t>//</a:t>
            </a:r>
          </a:p>
          <a:p>
            <a:r>
              <a:rPr lang="en-US" dirty="0" smtClean="0"/>
              <a:t>// ERROR 2018-07-20 14:07:12,968 </a:t>
            </a:r>
            <a:r>
              <a:rPr lang="en-US" dirty="0" err="1" smtClean="0"/>
              <a:t>org.apache.spark.scheduler.TaskSetManager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// Task 4 in stage 2.0 failed 10 times; aborting job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"customer2").</a:t>
            </a:r>
          </a:p>
          <a:p>
            <a:r>
              <a:rPr lang="en-US" dirty="0" smtClean="0"/>
              <a:t>   where("</a:t>
            </a:r>
            <a:r>
              <a:rPr lang="en-US" dirty="0" err="1" smtClean="0"/>
              <a:t>fname</a:t>
            </a:r>
            <a:r>
              <a:rPr lang="en-US" dirty="0" smtClean="0"/>
              <a:t> &gt; 'D'").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withAscOrder</a:t>
            </a:r>
            <a:endParaRPr lang="en-US" dirty="0" smtClean="0"/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smtClean="0"/>
              <a:t>// ERROR 2018-07-20 18:49:44,138 </a:t>
            </a:r>
            <a:r>
              <a:rPr lang="en-US" dirty="0" err="1" smtClean="0"/>
              <a:t>org.apache.spark.scheduler.TaskSetManager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// Task 2 in stage 40.0 failed 10 times; aborting job</a:t>
            </a:r>
          </a:p>
          <a:p>
            <a:r>
              <a:rPr lang="en-US" dirty="0" smtClean="0"/>
              <a:t>//    ...</a:t>
            </a:r>
          </a:p>
          <a:p>
            <a:r>
              <a:rPr lang="en-US" dirty="0" smtClean="0"/>
              <a:t>// </a:t>
            </a:r>
            <a:r>
              <a:rPr lang="en-US" dirty="0" err="1" smtClean="0"/>
              <a:t>org.apache.spark.SparkException</a:t>
            </a:r>
            <a:r>
              <a:rPr lang="en-US" dirty="0" smtClean="0"/>
              <a:t>: Job aborted due to stage failure:</a:t>
            </a:r>
          </a:p>
          <a:p>
            <a:r>
              <a:rPr lang="en-US" dirty="0" smtClean="0"/>
              <a:t>// Task 2 in stage 40.0 failed 10 times, most recent failure:</a:t>
            </a:r>
          </a:p>
          <a:p>
            <a:r>
              <a:rPr lang="en-US" dirty="0" smtClean="0"/>
              <a:t>// Lost task 2.9 in stage 40.0 (TID 472, 127.0.0.1, executor 0):</a:t>
            </a:r>
          </a:p>
          <a:p>
            <a:r>
              <a:rPr lang="en-US" dirty="0" smtClean="0"/>
              <a:t>// </a:t>
            </a:r>
            <a:r>
              <a:rPr lang="en-US" dirty="0" err="1" smtClean="0"/>
              <a:t>java.io.IOException</a:t>
            </a:r>
            <a:r>
              <a:rPr lang="en-US" dirty="0" smtClean="0"/>
              <a:t>: Exception during preparation of SELECT "</a:t>
            </a:r>
            <a:r>
              <a:rPr lang="en-US" dirty="0" err="1" smtClean="0"/>
              <a:t>customer_num</a:t>
            </a:r>
            <a:r>
              <a:rPr lang="en-US" dirty="0" smtClean="0"/>
              <a:t>", ...</a:t>
            </a:r>
          </a:p>
          <a:p>
            <a:r>
              <a:rPr lang="en-US" dirty="0" smtClean="0"/>
              <a:t>// FROM "ks_7571"."customer2" WHERE token("</a:t>
            </a:r>
            <a:r>
              <a:rPr lang="en-US" dirty="0" err="1" smtClean="0"/>
              <a:t>customer_num</a:t>
            </a:r>
            <a:r>
              <a:rPr lang="en-US" dirty="0" smtClean="0"/>
              <a:t>") &gt; ? AND</a:t>
            </a:r>
          </a:p>
          <a:p>
            <a:r>
              <a:rPr lang="en-US" dirty="0" smtClean="0"/>
              <a:t>// token("</a:t>
            </a:r>
            <a:r>
              <a:rPr lang="en-US" dirty="0" err="1" smtClean="0"/>
              <a:t>customer_num</a:t>
            </a:r>
            <a:r>
              <a:rPr lang="en-US" dirty="0" smtClean="0"/>
              <a:t>") &lt;= ? AND </a:t>
            </a:r>
            <a:r>
              <a:rPr lang="en-US" dirty="0" err="1" smtClean="0"/>
              <a:t>fname</a:t>
            </a:r>
            <a:r>
              <a:rPr lang="en-US" dirty="0" smtClean="0"/>
              <a:t> &gt; 'D' ORDER BY "company" ASC</a:t>
            </a:r>
          </a:p>
          <a:p>
            <a:r>
              <a:rPr lang="en-US" dirty="0" smtClean="0"/>
              <a:t>/  ALLOW FILTERING: ORDER BY is only supported when the partition key</a:t>
            </a:r>
          </a:p>
          <a:p>
            <a:r>
              <a:rPr lang="en-US" dirty="0" smtClean="0"/>
              <a:t>// is restricted by an EQ or an IN.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"customer2").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withAscOrder</a:t>
            </a:r>
            <a:endParaRPr lang="en-US" dirty="0" smtClean="0"/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smtClean="0"/>
              <a:t>// (Same error as above)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("ks_7571", "customer2").</a:t>
            </a:r>
          </a:p>
          <a:p>
            <a:r>
              <a:rPr lang="en-US" dirty="0" smtClean="0"/>
              <a:t>   where("</a:t>
            </a:r>
            <a:r>
              <a:rPr lang="en-US" dirty="0" err="1" smtClean="0"/>
              <a:t>customer_num</a:t>
            </a:r>
            <a:r>
              <a:rPr lang="en-US" dirty="0" smtClean="0"/>
              <a:t> = 101").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withAscOrder</a:t>
            </a:r>
            <a:endParaRPr lang="en-US" dirty="0" smtClean="0"/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CassandraRow</a:t>
            </a:r>
            <a:r>
              <a:rPr lang="en-US" dirty="0" smtClean="0"/>
              <a:t>{</a:t>
            </a:r>
            <a:r>
              <a:rPr lang="en-US" dirty="0" err="1" smtClean="0"/>
              <a:t>customer_num</a:t>
            </a:r>
            <a:r>
              <a:rPr lang="en-US" dirty="0" smtClean="0"/>
              <a:t>: 101, company: All Sports Supplies,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Filtering on a case insensitive predicate value on a substring of a column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Concatenating fields, and defaulting out null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source of this error ?</a:t>
            </a:r>
          </a:p>
          <a:p>
            <a:endParaRPr lang="en-US" dirty="0" smtClean="0"/>
          </a:p>
          <a:p>
            <a:r>
              <a:rPr lang="en-US" dirty="0" err="1" smtClean="0"/>
              <a:t>val</a:t>
            </a:r>
            <a:r>
              <a:rPr lang="en-US" dirty="0" smtClean="0"/>
              <a:t> rows = </a:t>
            </a:r>
            <a:r>
              <a:rPr lang="en-US" dirty="0" err="1" smtClean="0"/>
              <a:t>sc.cassandraTable</a:t>
            </a:r>
            <a:r>
              <a:rPr lang="en-US" dirty="0" smtClean="0"/>
              <a:t>[ (</a:t>
            </a:r>
            <a:r>
              <a:rPr lang="en-US" dirty="0" err="1" smtClean="0"/>
              <a:t>Int</a:t>
            </a:r>
            <a:r>
              <a:rPr lang="en-US" dirty="0" smtClean="0"/>
              <a:t>, String, String, String, String, String, String, String, String, String) ]("ks_7571", "customer")</a:t>
            </a:r>
          </a:p>
          <a:p>
            <a:r>
              <a:rPr lang="en-US" dirty="0" err="1" smtClean="0"/>
              <a:t>rows.collect</a:t>
            </a:r>
            <a:r>
              <a:rPr lang="en-US" dirty="0" smtClean="0"/>
              <a:t>().</a:t>
            </a:r>
            <a:r>
              <a:rPr lang="en-US" dirty="0" err="1" smtClean="0"/>
              <a:t>foreach</a:t>
            </a:r>
            <a:r>
              <a:rPr lang="en-US" dirty="0" smtClean="0"/>
              <a:t>(</a:t>
            </a:r>
            <a:r>
              <a:rPr lang="en-US" dirty="0" err="1" smtClean="0"/>
              <a:t>println</a:t>
            </a:r>
            <a:r>
              <a:rPr lang="en-US" dirty="0" smtClean="0"/>
              <a:t>)</a:t>
            </a:r>
          </a:p>
          <a:p>
            <a:r>
              <a:rPr lang="en-US" dirty="0" smtClean="0"/>
              <a:t>// WARN  2018-07-20 17:37:40,994 </a:t>
            </a:r>
            <a:r>
              <a:rPr lang="en-US" dirty="0" err="1" smtClean="0"/>
              <a:t>org.apache.spark.scheduler.TaskSetManager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// Lost task 6.0 in stage 20.0 (TID 208, 127.0.0.1, executor 0):</a:t>
            </a:r>
          </a:p>
          <a:p>
            <a:r>
              <a:rPr lang="en-US" dirty="0" smtClean="0"/>
              <a:t>// </a:t>
            </a:r>
            <a:r>
              <a:rPr lang="en-US" dirty="0" err="1" smtClean="0"/>
              <a:t>java.lang.NullPointerException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// Unexpected null value of column address2 in ks_7571.customer.</a:t>
            </a:r>
          </a:p>
          <a:p>
            <a:r>
              <a:rPr lang="en-US" dirty="0" smtClean="0"/>
              <a:t>// If you want to receive null values from Cassandra, please wrap</a:t>
            </a:r>
          </a:p>
          <a:p>
            <a:r>
              <a:rPr lang="en-US" dirty="0" smtClean="0"/>
              <a:t>// the column type into Option or use </a:t>
            </a:r>
            <a:r>
              <a:rPr lang="en-US" dirty="0" err="1" smtClean="0"/>
              <a:t>JavaBeanColumnMapper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the source of this error ?</a:t>
            </a:r>
          </a:p>
          <a:p>
            <a:endParaRPr lang="en-US" baseline="0" dirty="0" smtClean="0"/>
          </a:p>
          <a:p>
            <a:pPr marL="387350" indent="-228600">
              <a:buFont typeface="Arial" pitchFamily="34" charset="0"/>
              <a:buChar char="•"/>
            </a:pPr>
            <a:r>
              <a:rPr lang="en-US" baseline="0" dirty="0" smtClean="0"/>
              <a:t>Same basic error as previous page.</a:t>
            </a:r>
          </a:p>
          <a:p>
            <a:pPr marL="387350" indent="-228600">
              <a:buFont typeface="Arial" pitchFamily="34" charset="0"/>
              <a:buChar char="•"/>
            </a:pPr>
            <a:r>
              <a:rPr lang="en-US" baseline="0" dirty="0" smtClean="0"/>
              <a:t>Shouldn't the Option[String] have worked ?  Why did it fail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 handling of null-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Proper handling of null-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this option works, it is considered to be less efficient because</a:t>
            </a:r>
            <a:r>
              <a:rPr lang="en-US" baseline="0" dirty="0" smtClean="0"/>
              <a:t> of the map.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the prior examples were overcoming the null value; this</a:t>
            </a:r>
            <a:r>
              <a:rPr lang="en-US" baseline="0" dirty="0" smtClean="0"/>
              <a:t> example gives focus to checking for nulls.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have to use get() to check for nulls; the other null constructs repair the null before it can be evaluated.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Entering a section on grouping and sorting.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9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Match the attributes on the right with the areas on the left-</a:t>
            </a:r>
          </a:p>
          <a:p>
            <a:endParaRPr lang="en-US" sz="800" dirty="0" smtClean="0"/>
          </a:p>
          <a:p>
            <a:r>
              <a:rPr lang="en-US" sz="800" dirty="0" smtClean="0"/>
              <a:t>Afterwards,</a:t>
            </a:r>
            <a:r>
              <a:rPr lang="en-US" sz="800" baseline="0" dirty="0" smtClean="0"/>
              <a:t> discuss whether each term is logical or physical:</a:t>
            </a:r>
          </a:p>
          <a:p>
            <a:endParaRPr lang="en-US" sz="800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sz="800" baseline="0" dirty="0" smtClean="0"/>
              <a:t>Physical, has mass, actually exists, can be measured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sz="800" baseline="0" dirty="0" smtClean="0"/>
              <a:t>Logical, generally a means to group 1:M physical terms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78040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SQL statement</a:t>
            </a:r>
            <a:r>
              <a:rPr lang="en-US" baseline="0" dirty="0" smtClean="0"/>
              <a:t> above, answer the following: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How many columns are output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As an aggregate query, two (types) of columns are output. What are these types ?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Which table is read first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indexes would you have in place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example</a:t>
            </a:r>
            <a:r>
              <a:rPr lang="en-US" baseline="0" dirty="0" smtClean="0"/>
              <a:t>, answer the following: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does substring() do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Does the substring() index start from 1 or zero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Is the "3" in substring() a position, or length ?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does the "1" do ? What is it ?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is "_" in </a:t>
            </a:r>
            <a:r>
              <a:rPr lang="en-US" baseline="0" dirty="0" err="1" smtClean="0"/>
              <a:t>reduceByKey</a:t>
            </a:r>
            <a:r>
              <a:rPr lang="en-US" baseline="0" dirty="0" smtClean="0"/>
              <a:t>() ?</a:t>
            </a:r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example</a:t>
            </a:r>
            <a:r>
              <a:rPr lang="en-US" baseline="0" dirty="0" smtClean="0"/>
              <a:t>, answer the following: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How does this example with </a:t>
            </a:r>
            <a:r>
              <a:rPr lang="en-US" baseline="0" dirty="0" err="1" smtClean="0"/>
              <a:t>groupByKey</a:t>
            </a:r>
            <a:r>
              <a:rPr lang="en-US" baseline="0" dirty="0" smtClean="0"/>
              <a:t>() differ than the prior example, </a:t>
            </a:r>
            <a:r>
              <a:rPr lang="en-US" baseline="0" dirty="0" err="1" smtClean="0"/>
              <a:t>reduceByKey</a:t>
            </a:r>
            <a:r>
              <a:rPr lang="en-US" baseline="0" dirty="0" smtClean="0"/>
              <a:t>()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does this example do functionality greater than the SQL example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example</a:t>
            </a:r>
            <a:r>
              <a:rPr lang="en-US" baseline="0" dirty="0" smtClean="0"/>
              <a:t>, answer the following: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What, in plain language, do this graph do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Detail the 3 arguments output by map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example</a:t>
            </a:r>
            <a:r>
              <a:rPr lang="en-US" baseline="0" dirty="0" smtClean="0"/>
              <a:t>, answer the following: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does the "true" call for in the </a:t>
            </a:r>
            <a:r>
              <a:rPr lang="en-US" baseline="0" dirty="0" err="1" smtClean="0"/>
              <a:t>sortBy</a:t>
            </a:r>
            <a:r>
              <a:rPr lang="en-US" baseline="0" dirty="0" smtClean="0"/>
              <a:t>()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What is the first argument to </a:t>
            </a:r>
            <a:r>
              <a:rPr lang="en-US" baseline="0" dirty="0" err="1" smtClean="0"/>
              <a:t>sortBy</a:t>
            </a:r>
            <a:r>
              <a:rPr lang="en-US" baseline="0" dirty="0" smtClean="0"/>
              <a:t>()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Regarding the example</a:t>
            </a:r>
            <a:r>
              <a:rPr lang="en-US" baseline="0" dirty="0" smtClean="0"/>
              <a:t>, answer the following: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sz="800" dirty="0" smtClean="0">
                <a:solidFill>
                  <a:srgbClr val="00B0F0"/>
                </a:solidFill>
              </a:rPr>
              <a:t>A value is returned. Why: Where is the collect ()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sz="800" dirty="0" smtClean="0">
                <a:solidFill>
                  <a:srgbClr val="00B0F0"/>
                </a:solidFill>
              </a:rPr>
              <a:t>What type of RDD is returned ?</a:t>
            </a:r>
            <a:endParaRPr lang="en-U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transforms/actions that execute on the DSE server side. Generally though, expect to have to reference the whole of the partitioning key.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2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are a number of transforms/actions that execute on the DSE server side. Generally though, expect to have to reference the whole of the partitioning key.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52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Entering a section on joining RDDs.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two RDDs to be used in the join(s) that follow; customer and orders.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sz="800" dirty="0" smtClean="0">
                <a:solidFill>
                  <a:srgbClr val="00B0F0"/>
                </a:solidFill>
              </a:rPr>
              <a:t>What is up with the green parenthesis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sz="800" dirty="0" smtClean="0">
                <a:solidFill>
                  <a:srgbClr val="00B0F0"/>
                </a:solidFill>
              </a:rPr>
              <a:t>What type of RDD is this ?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Discussion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08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standard join, a left inner join.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rgbClr val="00B0F0"/>
                </a:solidFill>
              </a:rPr>
              <a:t>How does the output differ than the prior page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a</a:t>
            </a:r>
            <a:r>
              <a:rPr lang="en-US" baseline="0" dirty="0" smtClean="0"/>
              <a:t> left outer join.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does an inner join differ from an outer join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displaying how to produce rows with no join pair.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use case for this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 of the join is a key, and then nested tuples.</a:t>
            </a:r>
          </a:p>
          <a:p>
            <a:endParaRPr lang="en-US" dirty="0" smtClean="0"/>
          </a:p>
          <a:p>
            <a:r>
              <a:rPr lang="en-US" dirty="0" smtClean="0"/>
              <a:t>How do you flatten those nested tuples, so that you may then insert them into</a:t>
            </a:r>
            <a:r>
              <a:rPr lang="en-US" baseline="0" dirty="0" smtClean="0"/>
              <a:t> DSE 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Tuples use ordinal reference (1, 2, 3, ..) of (columns). Nested tuples, then use dot notation.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5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displaying how to use DSE side joining.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Preparing two RDDs to join with-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displaying how to use DSE side joining.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Error; not using the whole of the partitioning key.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"Columns in a join condition can include a table partition key, and optionally one or more clustering columns. the join condition must respect the natural clustering key order as defined in the table schema.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displaying how to use DSE side joining.</a:t>
            </a:r>
          </a:p>
          <a:p>
            <a:endParaRPr lang="en-US" baseline="0" dirty="0" smtClean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Error; incorrect cast on join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displaying how to use DSE side joining.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Correct join.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Entering a section on key/value RDDs.</a:t>
            </a:r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email above, lists our working goal.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58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Examples previously, or coming for each</a:t>
            </a:r>
            <a:r>
              <a:rPr lang="en-US" baseline="0" dirty="0" smtClean="0"/>
              <a:t> listed above-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Use of </a:t>
            </a:r>
            <a:r>
              <a:rPr lang="en-US" dirty="0" err="1" smtClean="0"/>
              <a:t>mapValues</a:t>
            </a:r>
            <a:r>
              <a:rPr lang="en-US" dirty="0" smtClean="0"/>
              <a:t>() and </a:t>
            </a:r>
            <a:r>
              <a:rPr lang="en-US" dirty="0" err="1" smtClean="0"/>
              <a:t>flatMapValues</a:t>
            </a:r>
            <a:r>
              <a:rPr lang="en-US" dirty="0" smtClean="0"/>
              <a:t>() are considered best practice</a:t>
            </a:r>
            <a:r>
              <a:rPr lang="en-US" baseline="0" dirty="0" smtClean="0"/>
              <a:t> over map() when using key/value RDDs. Why ? Because the key's value is known to not change; no re-partitioning can be initiated.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We had an example using </a:t>
            </a:r>
            <a:r>
              <a:rPr lang="en-US" baseline="0" dirty="0" err="1" smtClean="0"/>
              <a:t>reduceByKey</a:t>
            </a:r>
            <a:r>
              <a:rPr lang="en-US" baseline="0" dirty="0" smtClean="0"/>
              <a:t>()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foldByKey</a:t>
            </a:r>
            <a:r>
              <a:rPr lang="en-US" baseline="0" dirty="0" smtClean="0"/>
              <a:t>(): A new RDD of K/V pairs is formed by aggregating for each key in the source RDD. A </a:t>
            </a:r>
            <a:r>
              <a:rPr lang="en-US" baseline="0" dirty="0" err="1" smtClean="0"/>
              <a:t>zeroValue</a:t>
            </a:r>
            <a:r>
              <a:rPr lang="en-US" baseline="0" dirty="0" smtClean="0"/>
              <a:t> parameter is a neutral value (like a flag); Nil is for List concatenation, zero for add, 1 for multiplication. 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Examples previously, or coming for each</a:t>
            </a:r>
            <a:r>
              <a:rPr lang="en-US" baseline="0" dirty="0" smtClean="0"/>
              <a:t> listed above-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err="1" smtClean="0"/>
              <a:t>combineByKey</a:t>
            </a:r>
            <a:r>
              <a:rPr lang="en-US" dirty="0" smtClean="0"/>
              <a:t>()</a:t>
            </a:r>
            <a:r>
              <a:rPr lang="en-US" baseline="0" dirty="0" smtClean="0"/>
              <a:t> accepts 3 functions f(); one for combiner, one for </a:t>
            </a:r>
            <a:r>
              <a:rPr lang="en-US" baseline="0" dirty="0" err="1" smtClean="0"/>
              <a:t>mergeValue</a:t>
            </a:r>
            <a:r>
              <a:rPr lang="en-US" baseline="0" dirty="0" smtClean="0"/>
              <a:t>, one for </a:t>
            </a:r>
            <a:r>
              <a:rPr lang="en-US" baseline="0" dirty="0" err="1" smtClean="0"/>
              <a:t>mergeCombiners</a:t>
            </a:r>
            <a:r>
              <a:rPr lang="en-US" baseline="0" dirty="0" smtClean="0"/>
              <a:t>. Net/net, it's complex.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groupByKey</a:t>
            </a:r>
            <a:r>
              <a:rPr lang="en-US" baseline="0" dirty="0" smtClean="0"/>
              <a:t>(n), and </a:t>
            </a:r>
            <a:r>
              <a:rPr lang="en-US" baseline="0" dirty="0" err="1" smtClean="0"/>
              <a:t>sortByKey</a:t>
            </a:r>
            <a:r>
              <a:rPr lang="en-US" baseline="0" dirty="0" smtClean="0"/>
              <a:t>(ASC, n) were exampled earlier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Examples previously, or coming for each</a:t>
            </a:r>
            <a:r>
              <a:rPr lang="en-US" baseline="0" dirty="0" smtClean="0"/>
              <a:t> listed above-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Above is the key/value RDD used in the examples that follow.</a:t>
            </a:r>
          </a:p>
          <a:p>
            <a:endParaRPr lang="en-US" dirty="0" smtClean="0"/>
          </a:p>
          <a:p>
            <a:r>
              <a:rPr lang="en-US" dirty="0" smtClean="0"/>
              <a:t>.keys and .values are support transforms; easily extracting the List of keys, or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first example, we add a new string literal to the value tuple.</a:t>
            </a:r>
          </a:p>
          <a:p>
            <a:endParaRPr lang="en-US" dirty="0" smtClean="0"/>
          </a:p>
          <a:p>
            <a:r>
              <a:rPr lang="en-US" dirty="0" smtClean="0"/>
              <a:t>And, </a:t>
            </a:r>
            <a:r>
              <a:rPr lang="en-US" dirty="0" err="1" smtClean="0"/>
              <a:t>collectAsMap</a:t>
            </a:r>
            <a:r>
              <a:rPr lang="en-US" dirty="0" smtClean="0"/>
              <a:t>(). Hash maps are very powerful; pre-sorted via hash, with many associated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lookup() is an action that returns a Sequence. Thus, you can't collect() on its output. (You collect() on RDDs, not Sequences.)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Entering a section on key/value RDDs binary transforms;</a:t>
            </a:r>
            <a:r>
              <a:rPr lang="en-US" baseline="0" dirty="0" smtClean="0"/>
              <a:t> union(), intersection(), difference()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29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source RDD we will use to union().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the slide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Why does the above statement fail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What is still the underlying run time environment</a:t>
            </a:r>
            <a:r>
              <a:rPr lang="en-US" baseline="0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proper means to range</a:t>
            </a:r>
            <a:r>
              <a:rPr lang="en-US" baseline="0" dirty="0" smtClean="0"/>
              <a:t> filter on a partitioning 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Introducing</a:t>
            </a:r>
            <a:r>
              <a:rPr lang="en-US" baseline="0" dirty="0" smtClean="0"/>
              <a:t> the CQL tables and data we work with in the examples that follow-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345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successful union. Union removes duplicates, </a:t>
            </a:r>
            <a:r>
              <a:rPr lang="en-US" dirty="0" err="1" smtClean="0"/>
              <a:t>fyi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Entering a section on partitioning.</a:t>
            </a:r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Partitioning is largely a topic for RDDs, not </a:t>
            </a:r>
            <a:r>
              <a:rPr lang="en-US" dirty="0" err="1" smtClean="0"/>
              <a:t>DataFrames</a:t>
            </a:r>
            <a:r>
              <a:rPr lang="en-US" dirty="0" smtClean="0"/>
              <a:t>,</a:t>
            </a:r>
            <a:r>
              <a:rPr lang="en-US" baseline="0" dirty="0" smtClean="0"/>
              <a:t> Datasets.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listed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Properties</a:t>
            </a:r>
            <a:r>
              <a:rPr lang="en-US" baseline="0" dirty="0" smtClean="0"/>
              <a:t> of RDDs, information about the partitioning in 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r>
              <a:rPr lang="en-US" baseline="0" dirty="0" smtClean="0"/>
              <a:t> RDD created from a DSE table will have no </a:t>
            </a:r>
            <a:r>
              <a:rPr lang="en-US" baseline="0" dirty="0" err="1" smtClean="0"/>
              <a:t>partitioner</a:t>
            </a:r>
            <a:r>
              <a:rPr lang="en-US" baseline="0" dirty="0" smtClean="0"/>
              <a:t>, unless the programmer specifies one; a chance for optimization.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</a:t>
            </a:r>
            <a:r>
              <a:rPr lang="en-US" baseline="0" dirty="0" err="1" smtClean="0"/>
              <a:t>partitioners</a:t>
            </a:r>
            <a:r>
              <a:rPr lang="en-US" baseline="0" dirty="0" smtClean="0"/>
              <a:t> as listed.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transforms and actions can call to repartition/shuffle.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Optimal partitioning settings.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shuffling does occur, the costs.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743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Tunables</a:t>
            </a:r>
            <a:r>
              <a:rPr lang="en-US" dirty="0" smtClean="0"/>
              <a:t> related to shuffling; spark-env.sh, net adds</a:t>
            </a:r>
            <a:r>
              <a:rPr lang="en-US" baseline="0" dirty="0" smtClean="0"/>
              <a:t> generally.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statements above, causing</a:t>
            </a:r>
            <a:r>
              <a:rPr lang="en-US" baseline="0" dirty="0" smtClean="0"/>
              <a:t> three shuffles.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assets we work with on the pages that follow-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haven't covered cache yet; a means to persist intermediate (results) in the execution</a:t>
            </a:r>
            <a:r>
              <a:rPr lang="en-US" baseline="0" dirty="0" smtClean="0"/>
              <a:t> of the graph.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Regardless, by caching the first </a:t>
            </a:r>
            <a:r>
              <a:rPr lang="en-US" baseline="0" dirty="0" err="1" smtClean="0"/>
              <a:t>partitionBy</a:t>
            </a:r>
            <a:r>
              <a:rPr lang="en-US" baseline="0" dirty="0" smtClean="0"/>
              <a:t>(), the remaining actions are able to use the (pre-sorted, pre-properly partitioned) result sets.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Transforms and/or actions that cause likely re-partitioning/shuffling.</a:t>
            </a:r>
          </a:p>
          <a:p>
            <a:endParaRPr lang="en-US" dirty="0" smtClean="0"/>
          </a:p>
          <a:p>
            <a:r>
              <a:rPr lang="en-US" dirty="0" smtClean="0"/>
              <a:t>How to minimize the impact of re-partitioning/shuffling: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Use cache, seen earlier, discussed in detail alter.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Filter early; reduce the amount of data that needs to be passed.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And then 4 (count) actions that can operate on the DSE Server side; using a DSE partition key, likely to be more </a:t>
            </a:r>
            <a:r>
              <a:rPr lang="en-US" dirty="0" err="1" smtClean="0"/>
              <a:t>performant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demonstrating manual repartitioning of a Sequence.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Changing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partitioner</a:t>
            </a:r>
            <a:r>
              <a:rPr lang="en-US" baseline="0" dirty="0" smtClean="0"/>
              <a:t> requires key/value pair RDD. Since we didn't have one, we use the </a:t>
            </a:r>
            <a:r>
              <a:rPr lang="en-US" baseline="0" dirty="0" err="1" smtClean="0"/>
              <a:t>groupBy</a:t>
            </a:r>
            <a:r>
              <a:rPr lang="en-US" baseline="0" dirty="0" smtClean="0"/>
              <a:t>() transform. By its nature, </a:t>
            </a:r>
            <a:r>
              <a:rPr lang="en-US" baseline="0" dirty="0" err="1" smtClean="0"/>
              <a:t>groupBy</a:t>
            </a:r>
            <a:r>
              <a:rPr lang="en-US" baseline="0" dirty="0" smtClean="0"/>
              <a:t>() outputs a Map, which is associated with a hash </a:t>
            </a:r>
            <a:r>
              <a:rPr lang="en-US" baseline="0" dirty="0" err="1" smtClean="0"/>
              <a:t>partitioner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Manually setting the number of partitions in the hash</a:t>
            </a:r>
            <a:r>
              <a:rPr lang="en-US" baseline="0" dirty="0" smtClean="0"/>
              <a:t> to 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It can be most optimal to set the partitioning of data sets that are being written to DSE, to match the partitioning of the target DSE table. Examples</a:t>
            </a:r>
            <a:r>
              <a:rPr lang="en-US" sz="800" baseline="0" dirty="0" smtClean="0"/>
              <a:t> that demonstrate reading from DSE in a manner that the resultant RDD is or is not partitioned.</a:t>
            </a:r>
            <a:endParaRPr lang="en-US" sz="800" dirty="0" smtClean="0"/>
          </a:p>
          <a:p>
            <a:endParaRPr lang="en-US" sz="800" dirty="0" smtClean="0"/>
          </a:p>
          <a:p>
            <a:r>
              <a:rPr lang="en-US" sz="800" dirty="0" smtClean="0"/>
              <a:t>Reference </a:t>
            </a:r>
            <a:r>
              <a:rPr lang="en-US" sz="800" dirty="0" err="1" smtClean="0"/>
              <a:t>Urls</a:t>
            </a:r>
            <a:r>
              <a:rPr lang="en-US" sz="800" dirty="0" smtClean="0"/>
              <a:t>,</a:t>
            </a:r>
          </a:p>
          <a:p>
            <a:pPr lvl="1"/>
            <a:r>
              <a:rPr lang="en-US" sz="800" dirty="0" smtClean="0"/>
              <a:t>Seminal</a:t>
            </a:r>
            <a:r>
              <a:rPr lang="en-US" sz="800" baseline="0" dirty="0" smtClean="0"/>
              <a:t> link on this topic: </a:t>
            </a:r>
          </a:p>
          <a:p>
            <a:pPr lvl="1"/>
            <a:r>
              <a:rPr lang="en-US" sz="800" dirty="0" smtClean="0"/>
              <a:t>https://github.com/datastax/spark-cassandra-connector/blob/master/doc/2_loading.md</a:t>
            </a:r>
          </a:p>
          <a:p>
            <a:pPr lvl="1"/>
            <a:endParaRPr lang="en-US" sz="800" dirty="0" smtClean="0"/>
          </a:p>
          <a:p>
            <a:pPr lvl="1"/>
            <a:r>
              <a:rPr lang="en-US" sz="800" dirty="0" smtClean="0"/>
              <a:t>https://github.com/datastax/spark-cassandra-connector/blob/master/doc/16_partitioning.md</a:t>
            </a:r>
          </a:p>
          <a:p>
            <a:pPr lvl="1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case class and data used in the example that follows.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Repartitioning the Sequence created on the previous page, to match a given DSE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Repartitioning orders to match customer, presumably prior to joining</a:t>
            </a:r>
            <a:r>
              <a:rPr lang="en-US" baseline="0" dirty="0" smtClean="0"/>
              <a:t> the two RDDs (co-located joins).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Entering a section on writing</a:t>
            </a:r>
            <a:r>
              <a:rPr lang="en-US" baseline="0" dirty="0" smtClean="0"/>
              <a:t> to DSE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assets we work with on the pages that follow-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This part of the DSE Analytics Spark Cassandra Connector is open source;</a:t>
            </a:r>
            <a:r>
              <a:rPr lang="en-US" sz="800" baseline="0" dirty="0" smtClean="0"/>
              <a:t> as such,</a:t>
            </a:r>
            <a:r>
              <a:rPr lang="en-US" sz="800" dirty="0" smtClean="0"/>
              <a:t> much of the good documentation sits on </a:t>
            </a:r>
            <a:r>
              <a:rPr lang="en-US" sz="800" dirty="0" err="1" smtClean="0"/>
              <a:t>GitHub</a:t>
            </a:r>
            <a:r>
              <a:rPr lang="en-US" sz="800" dirty="0" smtClean="0"/>
              <a:t>.</a:t>
            </a:r>
          </a:p>
          <a:p>
            <a:endParaRPr lang="en-US" sz="800" dirty="0" smtClean="0"/>
          </a:p>
          <a:p>
            <a:r>
              <a:rPr lang="en-US" sz="800" dirty="0" smtClean="0"/>
              <a:t>Reference </a:t>
            </a:r>
            <a:r>
              <a:rPr lang="en-US" sz="800" dirty="0" err="1" smtClean="0"/>
              <a:t>Urls</a:t>
            </a:r>
            <a:r>
              <a:rPr lang="en-US" sz="800" dirty="0" smtClean="0"/>
              <a:t>,</a:t>
            </a:r>
          </a:p>
          <a:p>
            <a:pPr lvl="1"/>
            <a:r>
              <a:rPr lang="en-US" sz="800" dirty="0" smtClean="0"/>
              <a:t>https://github.com/datastax/spark-cassandra-connector/blob/master/doc/5_saving.md</a:t>
            </a:r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to DSE from</a:t>
            </a:r>
            <a:r>
              <a:rPr lang="en-US" baseline="0" dirty="0" smtClean="0"/>
              <a:t> a tuple; actually, the parallelize() makes it an RDD, but with unnamed columns.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second example details how you can control column order.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to DSE using case class;</a:t>
            </a:r>
            <a:r>
              <a:rPr lang="en-US" baseline="0" dirty="0" smtClean="0"/>
              <a:t> same syntax.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to DSE from </a:t>
            </a:r>
            <a:r>
              <a:rPr lang="en-US" dirty="0" err="1" smtClean="0"/>
              <a:t>CassandraRow</a:t>
            </a:r>
            <a:r>
              <a:rPr lang="en-US" dirty="0" smtClean="0"/>
              <a:t>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There are </a:t>
            </a:r>
            <a:r>
              <a:rPr lang="en-US" sz="800" dirty="0" err="1" smtClean="0"/>
              <a:t>Jiras</a:t>
            </a:r>
            <a:r>
              <a:rPr lang="en-US" sz="800" dirty="0" smtClean="0"/>
              <a:t> in this space to read for history;</a:t>
            </a:r>
            <a:r>
              <a:rPr lang="en-US" sz="800" baseline="0" dirty="0" smtClean="0"/>
              <a:t> </a:t>
            </a:r>
          </a:p>
          <a:p>
            <a:pPr lvl="1"/>
            <a:r>
              <a:rPr lang="en-US" sz="800" baseline="0" dirty="0" smtClean="0"/>
              <a:t>https://datastax-oss.atlassian.net/projects/SPARKC/issues/SPARKC-479</a:t>
            </a:r>
          </a:p>
          <a:p>
            <a:pPr lvl="1"/>
            <a:endParaRPr lang="en-US" sz="800" baseline="0" dirty="0" smtClean="0"/>
          </a:p>
          <a:p>
            <a:pPr lvl="0"/>
            <a:r>
              <a:rPr lang="en-US" sz="800" baseline="0" dirty="0" smtClean="0"/>
              <a:t>This example uses a </a:t>
            </a:r>
            <a:r>
              <a:rPr lang="en-US" sz="800" baseline="0" dirty="0" err="1" smtClean="0"/>
              <a:t>DataFrame</a:t>
            </a:r>
            <a:r>
              <a:rPr lang="en-US" sz="800" baseline="0" dirty="0" smtClean="0"/>
              <a:t> and not an RDD because of the </a:t>
            </a:r>
            <a:r>
              <a:rPr lang="en-US" sz="800" baseline="0" dirty="0" err="1" smtClean="0"/>
              <a:t>Jira</a:t>
            </a:r>
            <a:r>
              <a:rPr lang="en-US" sz="800" baseline="0" dirty="0" smtClean="0"/>
              <a:t> above.</a:t>
            </a:r>
          </a:p>
          <a:p>
            <a:endParaRPr lang="en-US" sz="800" baseline="0" dirty="0" smtClean="0"/>
          </a:p>
          <a:p>
            <a:r>
              <a:rPr lang="en-US" sz="800" baseline="0" dirty="0" smtClean="0"/>
              <a:t>Reference </a:t>
            </a:r>
            <a:r>
              <a:rPr lang="en-US" sz="800" baseline="0" dirty="0" err="1" smtClean="0"/>
              <a:t>Urls</a:t>
            </a:r>
            <a:r>
              <a:rPr lang="en-US" sz="800" baseline="0" dirty="0" smtClean="0"/>
              <a:t>,</a:t>
            </a:r>
          </a:p>
          <a:p>
            <a:pPr lvl="1"/>
            <a:r>
              <a:rPr lang="en-US" sz="800" baseline="0" dirty="0" smtClean="0"/>
              <a:t>[ The ] </a:t>
            </a:r>
            <a:r>
              <a:rPr lang="en-US" sz="800" baseline="0" dirty="0" err="1" smtClean="0"/>
              <a:t>Url</a:t>
            </a:r>
            <a:r>
              <a:rPr lang="en-US" sz="800" baseline="0" dirty="0" smtClean="0"/>
              <a:t> to read on this topic-</a:t>
            </a:r>
          </a:p>
          <a:p>
            <a:pPr lvl="1"/>
            <a:r>
              <a:rPr lang="en-US" sz="800" dirty="0" smtClean="0"/>
              <a:t>https://github.com/datastax/spark-cassandra-connector/blob/master/doc/5_saving.md</a:t>
            </a:r>
          </a:p>
          <a:p>
            <a:endParaRPr lang="en-US" sz="800" dirty="0" err="1" smtClean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Completing this example; the second write does not occur because the row already existed.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 err="1" smtClean="0"/>
          </a:p>
          <a:p>
            <a:r>
              <a:rPr lang="en-US" sz="800" dirty="0" smtClean="0"/>
              <a:t>Reference </a:t>
            </a:r>
            <a:r>
              <a:rPr lang="en-US" sz="800" dirty="0" err="1" smtClean="0"/>
              <a:t>Urls</a:t>
            </a:r>
            <a:r>
              <a:rPr lang="en-US" sz="800" dirty="0" smtClean="0"/>
              <a:t>,</a:t>
            </a:r>
          </a:p>
          <a:p>
            <a:pPr lvl="1"/>
            <a:r>
              <a:rPr lang="en-US" sz="800" dirty="0" smtClean="0"/>
              <a:t>https://github.com/datastax/spark-cassandra-connector/blob/master/doc/5_saving.md</a:t>
            </a:r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Deleting</a:t>
            </a:r>
            <a:r>
              <a:rPr lang="en-US" baseline="0" dirty="0" smtClean="0"/>
              <a:t> from DSE using an RDD.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Deleting specific columns.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There are </a:t>
            </a:r>
            <a:r>
              <a:rPr lang="en-US" sz="800" dirty="0" err="1" smtClean="0"/>
              <a:t>Jiras</a:t>
            </a:r>
            <a:r>
              <a:rPr lang="en-US" sz="800" dirty="0" smtClean="0"/>
              <a:t> in this space to read for history;</a:t>
            </a:r>
            <a:r>
              <a:rPr lang="en-US" sz="800" baseline="0" dirty="0" smtClean="0"/>
              <a:t> </a:t>
            </a:r>
          </a:p>
          <a:p>
            <a:pPr lvl="1"/>
            <a:r>
              <a:rPr lang="en-US" sz="800" baseline="0" dirty="0" smtClean="0"/>
              <a:t>https://datastax-oss.atlassian.net/projects/SPARKC/issues/SPARKC-479</a:t>
            </a:r>
          </a:p>
          <a:p>
            <a:endParaRPr lang="en-US" sz="800" dirty="0" err="1" smtClean="0"/>
          </a:p>
          <a:p>
            <a:r>
              <a:rPr lang="en-US" sz="800" baseline="0" dirty="0" smtClean="0"/>
              <a:t>Reference </a:t>
            </a:r>
            <a:r>
              <a:rPr lang="en-US" sz="800" baseline="0" dirty="0" err="1" smtClean="0"/>
              <a:t>Urls</a:t>
            </a:r>
            <a:r>
              <a:rPr lang="en-US" sz="800" baseline="0" dirty="0" smtClean="0"/>
              <a:t>,</a:t>
            </a:r>
          </a:p>
          <a:p>
            <a:pPr lvl="1"/>
            <a:r>
              <a:rPr lang="en-US" sz="800" baseline="0" dirty="0" smtClean="0"/>
              <a:t>[ The ] </a:t>
            </a:r>
            <a:r>
              <a:rPr lang="en-US" sz="800" baseline="0" dirty="0" err="1" smtClean="0"/>
              <a:t>Url</a:t>
            </a:r>
            <a:r>
              <a:rPr lang="en-US" sz="800" baseline="0" dirty="0" smtClean="0"/>
              <a:t> to read on this topic-</a:t>
            </a:r>
          </a:p>
          <a:p>
            <a:pPr lvl="1"/>
            <a:r>
              <a:rPr lang="en-US" sz="800" dirty="0" smtClean="0"/>
              <a:t>https://github.com/datastax/spark-cassandra-connector/blob/master/doc/5_saving.md</a:t>
            </a:r>
          </a:p>
          <a:p>
            <a:endParaRPr lang="en-US" sz="800" dirty="0" err="1" smtClean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CQL assets we work with on the pages that follow-</a:t>
            </a:r>
          </a:p>
          <a:p>
            <a:endParaRPr lang="en-US" dirty="0" smtClean="0"/>
          </a:p>
          <a:p>
            <a:r>
              <a:rPr lang="en-US" dirty="0" smtClean="0"/>
              <a:t>Recall/discuss how null valued columns are handled</a:t>
            </a:r>
            <a:r>
              <a:rPr lang="en-US" baseline="0" dirty="0" smtClean="0"/>
              <a:t> in DSE 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92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</a:t>
            </a:r>
            <a:r>
              <a:rPr lang="en-US" baseline="0" dirty="0" smtClean="0"/>
              <a:t> of Discussion Unit-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969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remaining content may be read “extra credit”, as time allows.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274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immensely hard to program shared variables across a shared nothing cluster.</a:t>
            </a:r>
            <a:r>
              <a:rPr lang="en-US" baseline="0" dirty="0" smtClean="0"/>
              <a:t> DSE Analytics (Apache Spark), has built in support for two such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545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Example</a:t>
            </a:r>
            <a:r>
              <a:rPr lang="en-US" sz="800" baseline="0" dirty="0" smtClean="0"/>
              <a:t> </a:t>
            </a:r>
            <a:r>
              <a:rPr lang="en-US" sz="800" dirty="0" smtClean="0"/>
              <a:t>as</a:t>
            </a:r>
            <a:r>
              <a:rPr lang="en-US" sz="800" baseline="0" dirty="0" smtClean="0"/>
              <a:t> shown.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6781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pic>
        <p:nvPicPr>
          <p:cNvPr id="13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End of Module:</a:t>
            </a:r>
            <a:endParaRPr lang="en-US" dirty="0"/>
          </a:p>
        </p:txBody>
      </p:sp>
      <p:pic>
        <p:nvPicPr>
          <p:cNvPr id="9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000-DTSE-Analytics-7548-60-DU-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4018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714" r:id="rId3"/>
    <p:sldLayoutId id="2147483717" r:id="rId4"/>
    <p:sldLayoutId id="2147483710" r:id="rId5"/>
    <p:sldLayoutId id="2147483716" r:id="rId6"/>
    <p:sldLayoutId id="2147483715" r:id="rId7"/>
    <p:sldLayoutId id="2147483718" r:id="rId8"/>
    <p:sldLayoutId id="2147483719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584351"/>
            <a:ext cx="3089305" cy="680970"/>
          </a:xfrm>
        </p:spPr>
        <p:txBody>
          <a:bodyPr/>
          <a:lstStyle/>
          <a:p>
            <a:r>
              <a:rPr lang="en-US" sz="2000" dirty="0" smtClean="0"/>
              <a:t>Complete the discussion on RDDs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65942"/>
            <a:ext cx="3089305" cy="828360"/>
          </a:xfrm>
        </p:spPr>
        <p:txBody>
          <a:bodyPr/>
          <a:lstStyle/>
          <a:p>
            <a:r>
              <a:rPr lang="en-US" dirty="0" smtClean="0"/>
              <a:t>Discussion Unit: RDDs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111328" y="1134192"/>
            <a:ext cx="4916294" cy="20871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Complete the topics relative to just RDDs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20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More on </a:t>
            </a:r>
            <a:r>
              <a:rPr lang="en-US" sz="2000" dirty="0" err="1" smtClean="0"/>
              <a:t>sc.CassandraTable</a:t>
            </a:r>
            <a:r>
              <a:rPr lang="en-US" sz="2000" dirty="0" smtClean="0"/>
              <a:t>(), </a:t>
            </a:r>
            <a:r>
              <a:rPr lang="en-US" sz="2000" dirty="0" err="1" smtClean="0"/>
              <a:t>sc.saveToCassandra</a:t>
            </a:r>
            <a:r>
              <a:rPr lang="en-US" sz="2000" dirty="0" smtClean="0"/>
              <a:t>()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More (</a:t>
            </a:r>
            <a:r>
              <a:rPr lang="en-US" sz="2000" dirty="0" err="1" smtClean="0"/>
              <a:t>Scala</a:t>
            </a:r>
            <a:r>
              <a:rPr lang="en-US" sz="2000" dirty="0" smtClean="0"/>
              <a:t>)/RDD examples, more transforms, more use cases</a:t>
            </a:r>
          </a:p>
        </p:txBody>
      </p:sp>
    </p:spTree>
    <p:extLst>
      <p:ext uri="{BB962C8B-B14F-4D97-AF65-F5344CB8AC3E}">
        <p14:creationId xmlns:p14="http://schemas.microsoft.com/office/powerpoint/2010/main" val="153097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842" y="729070"/>
            <a:ext cx="3682766" cy="548048"/>
          </a:xfrm>
        </p:spPr>
        <p:txBody>
          <a:bodyPr/>
          <a:lstStyle/>
          <a:p>
            <a:r>
              <a:rPr lang="en-US" dirty="0" smtClean="0"/>
              <a:t>CQL Assets to Work With ..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388723"/>
            <a:ext cx="84280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TABLE customer2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company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address1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address2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city 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state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zipcode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phone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PRIMARY KEY ((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), company)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3" y="1696605"/>
            <a:ext cx="837600" cy="93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96029" y="2814208"/>
            <a:ext cx="2788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Same data as customer, different PK</a:t>
            </a:r>
          </a:p>
        </p:txBody>
      </p:sp>
    </p:spTree>
    <p:extLst>
      <p:ext uri="{BB962C8B-B14F-4D97-AF65-F5344CB8AC3E}">
        <p14:creationId xmlns:p14="http://schemas.microsoft.com/office/powerpoint/2010/main" val="339666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842" y="729070"/>
            <a:ext cx="3682766" cy="548048"/>
          </a:xfrm>
        </p:spPr>
        <p:txBody>
          <a:bodyPr/>
          <a:lstStyle/>
          <a:p>
            <a:r>
              <a:rPr lang="en-US" dirty="0" smtClean="0"/>
              <a:t>CQL Assets to Work With ..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388723"/>
            <a:ext cx="842809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CREATE TABLE orders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INT PRIMARY KEY,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INT,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ship_instruct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backlog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po_num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ship_weight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ship_charge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TEXT,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            TEXT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( 1001, '05/20/1998', 104, 'express',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'n', 'B77836', '06/01/1998', '20.4',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'10.0', '07/22/1998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(and 22 more orders)</a:t>
            </a:r>
            <a:endParaRPr lang="en-US" i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3" y="1696605"/>
            <a:ext cx="837600" cy="93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99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43281" y="3015512"/>
            <a:ext cx="3623325" cy="1189095"/>
          </a:xfrm>
        </p:spPr>
        <p:txBody>
          <a:bodyPr/>
          <a:lstStyle/>
          <a:p>
            <a:r>
              <a:rPr lang="en-US" dirty="0" smtClean="0"/>
              <a:t>Examples using </a:t>
            </a:r>
            <a:r>
              <a:rPr lang="en-US" dirty="0" err="1" smtClean="0"/>
              <a:t>cassandraTable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3281" y="1702021"/>
            <a:ext cx="3623325" cy="1299000"/>
          </a:xfrm>
        </p:spPr>
        <p:txBody>
          <a:bodyPr/>
          <a:lstStyle/>
          <a:p>
            <a:r>
              <a:rPr lang="en-US" dirty="0" err="1" smtClean="0"/>
              <a:t>cassandraTable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40" y="2461402"/>
            <a:ext cx="2966330" cy="174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78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272"/>
            <a:ext cx="8229600" cy="548048"/>
          </a:xfrm>
        </p:spPr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(data): Tuples, Case Classes, other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40764" y="1680870"/>
            <a:ext cx="82967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C00000"/>
                </a:solidFill>
              </a:rPr>
              <a:t>val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rows </a:t>
            </a:r>
            <a:r>
              <a:rPr lang="en-US" sz="1600" dirty="0"/>
              <a:t>= </a:t>
            </a:r>
            <a:r>
              <a:rPr lang="en-US" sz="1600" dirty="0" err="1"/>
              <a:t>sc.cassandraTable</a:t>
            </a:r>
            <a:r>
              <a:rPr lang="en-US" sz="1600" dirty="0"/>
              <a:t>[ (</a:t>
            </a:r>
            <a:r>
              <a:rPr lang="en-US" sz="1600" dirty="0" err="1"/>
              <a:t>Int</a:t>
            </a:r>
            <a:r>
              <a:rPr lang="en-US" sz="1600" dirty="0"/>
              <a:t>, String) ]("ks_7545", "</a:t>
            </a:r>
            <a:r>
              <a:rPr lang="en-US" sz="1600" dirty="0" err="1"/>
              <a:t>hello_world</a:t>
            </a:r>
            <a:r>
              <a:rPr lang="en-US" sz="1600" dirty="0"/>
              <a:t>")</a:t>
            </a:r>
          </a:p>
          <a:p>
            <a:r>
              <a:rPr lang="en-US" sz="1600" dirty="0"/>
              <a:t>// </a:t>
            </a:r>
            <a:r>
              <a:rPr lang="en-US" sz="1600" dirty="0" err="1"/>
              <a:t>rdd.CassandraTableScanRDD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00B0F0"/>
                </a:solidFill>
              </a:rPr>
              <a:t>(</a:t>
            </a:r>
            <a:r>
              <a:rPr lang="en-US" sz="1600" dirty="0" err="1">
                <a:solidFill>
                  <a:srgbClr val="00B0F0"/>
                </a:solidFill>
              </a:rPr>
              <a:t>Int</a:t>
            </a:r>
            <a:r>
              <a:rPr lang="en-US" sz="1600" dirty="0">
                <a:solidFill>
                  <a:srgbClr val="00B0F0"/>
                </a:solidFill>
              </a:rPr>
              <a:t>, String</a:t>
            </a:r>
            <a:r>
              <a:rPr lang="en-US" sz="1600" dirty="0" smtClean="0">
                <a:solidFill>
                  <a:srgbClr val="00B0F0"/>
                </a:solidFill>
              </a:rPr>
              <a:t>)</a:t>
            </a:r>
            <a:r>
              <a:rPr lang="en-US" sz="1600" dirty="0" smtClean="0"/>
              <a:t>]]</a:t>
            </a:r>
          </a:p>
          <a:p>
            <a:endParaRPr lang="en-US" sz="1600" dirty="0"/>
          </a:p>
          <a:p>
            <a:r>
              <a:rPr lang="en-US" sz="1600" dirty="0"/>
              <a:t>case class </a:t>
            </a:r>
            <a:r>
              <a:rPr lang="en-US" sz="1600" dirty="0" err="1"/>
              <a:t>My_Record</a:t>
            </a:r>
            <a:r>
              <a:rPr lang="en-US" sz="1600" dirty="0"/>
              <a:t> (</a:t>
            </a:r>
            <a:r>
              <a:rPr lang="en-US" sz="1600" dirty="0" err="1"/>
              <a:t>pk</a:t>
            </a:r>
            <a:r>
              <a:rPr lang="en-US" sz="1600" dirty="0"/>
              <a:t>: </a:t>
            </a:r>
            <a:r>
              <a:rPr lang="en-US" sz="1600" dirty="0" err="1"/>
              <a:t>Int</a:t>
            </a:r>
            <a:r>
              <a:rPr lang="en-US" sz="1600" dirty="0"/>
              <a:t>, value: String)</a:t>
            </a:r>
          </a:p>
          <a:p>
            <a:r>
              <a:rPr lang="en-US" sz="1600" dirty="0"/>
              <a:t>    //</a:t>
            </a:r>
          </a:p>
          <a:p>
            <a:r>
              <a:rPr lang="en-US" sz="1600" dirty="0" err="1">
                <a:solidFill>
                  <a:srgbClr val="C00000"/>
                </a:solidFill>
              </a:rPr>
              <a:t>val</a:t>
            </a:r>
            <a:r>
              <a:rPr lang="en-US" sz="1600" dirty="0">
                <a:solidFill>
                  <a:srgbClr val="C00000"/>
                </a:solidFill>
              </a:rPr>
              <a:t> rows </a:t>
            </a:r>
            <a:r>
              <a:rPr lang="en-US" sz="1600" dirty="0"/>
              <a:t>= </a:t>
            </a:r>
            <a:r>
              <a:rPr lang="en-US" sz="1600" dirty="0" err="1"/>
              <a:t>sc.cassandraTable</a:t>
            </a:r>
            <a:r>
              <a:rPr lang="en-US" sz="1600" dirty="0"/>
              <a:t>[</a:t>
            </a:r>
            <a:r>
              <a:rPr lang="en-US" sz="1600" dirty="0" err="1"/>
              <a:t>My_Record</a:t>
            </a:r>
            <a:r>
              <a:rPr lang="en-US" sz="1600" dirty="0"/>
              <a:t>]("ks_7545", "</a:t>
            </a:r>
            <a:r>
              <a:rPr lang="en-US" sz="1600" dirty="0" err="1"/>
              <a:t>hello_world</a:t>
            </a:r>
            <a:r>
              <a:rPr lang="en-US" sz="1600" dirty="0"/>
              <a:t>")</a:t>
            </a:r>
          </a:p>
          <a:p>
            <a:r>
              <a:rPr lang="en-US" sz="1600" dirty="0" smtClean="0"/>
              <a:t>//</a:t>
            </a:r>
            <a:r>
              <a:rPr lang="en-US" sz="1600" dirty="0" err="1" smtClean="0"/>
              <a:t>rdd.CassandraTableScanRDD</a:t>
            </a:r>
            <a:r>
              <a:rPr lang="en-US" sz="1600" dirty="0" smtClean="0"/>
              <a:t>[</a:t>
            </a:r>
            <a:r>
              <a:rPr lang="en-US" sz="1600" dirty="0" err="1" smtClean="0">
                <a:solidFill>
                  <a:srgbClr val="00B0F0"/>
                </a:solidFill>
              </a:rPr>
              <a:t>My_Record</a:t>
            </a:r>
            <a:r>
              <a:rPr lang="en-US" sz="1600" dirty="0" smtClean="0"/>
              <a:t>]]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106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sc.cassandraTable</a:t>
            </a:r>
            <a:r>
              <a:rPr lang="en-US" dirty="0" smtClean="0"/>
              <a:t>() .. From earlier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" y="1219233"/>
            <a:ext cx="842809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My_Record</a:t>
            </a:r>
            <a:r>
              <a:rPr lang="en-US" sz="1800" dirty="0"/>
              <a:t> (</a:t>
            </a:r>
            <a:r>
              <a:rPr lang="en-US" sz="1800" dirty="0" err="1"/>
              <a:t>pk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, value: String)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/>
              <a:t>rows = </a:t>
            </a:r>
            <a:r>
              <a:rPr lang="en-US" sz="1800" dirty="0" err="1"/>
              <a:t>sc.cassandraTable</a:t>
            </a:r>
            <a:r>
              <a:rPr lang="en-US" sz="1800" dirty="0">
                <a:solidFill>
                  <a:srgbClr val="92D050"/>
                </a:solidFill>
              </a:rPr>
              <a:t>[</a:t>
            </a:r>
            <a:r>
              <a:rPr lang="en-US" sz="1800" dirty="0" err="1">
                <a:solidFill>
                  <a:srgbClr val="92D050"/>
                </a:solidFill>
              </a:rPr>
              <a:t>My_Record</a:t>
            </a:r>
            <a:r>
              <a:rPr lang="en-US" sz="1800" dirty="0">
                <a:solidFill>
                  <a:srgbClr val="92D050"/>
                </a:solidFill>
              </a:rPr>
              <a:t>]</a:t>
            </a:r>
            <a:r>
              <a:rPr lang="en-US" sz="1800" dirty="0"/>
              <a:t>("ks_7545", "</a:t>
            </a:r>
            <a:r>
              <a:rPr lang="en-US" sz="1800" dirty="0" err="1"/>
              <a:t>hello_world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B0F0"/>
                </a:solidFill>
              </a:rPr>
              <a:t>where("</a:t>
            </a:r>
            <a:r>
              <a:rPr lang="en-US" sz="1800" dirty="0" err="1">
                <a:solidFill>
                  <a:srgbClr val="00B0F0"/>
                </a:solidFill>
              </a:rPr>
              <a:t>pk</a:t>
            </a:r>
            <a:r>
              <a:rPr lang="en-US" sz="1800" dirty="0">
                <a:solidFill>
                  <a:srgbClr val="00B0F0"/>
                </a:solidFill>
              </a:rPr>
              <a:t>=111").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select("</a:t>
            </a:r>
            <a:r>
              <a:rPr lang="en-US" sz="1800" dirty="0" err="1">
                <a:solidFill>
                  <a:srgbClr val="00B0F0"/>
                </a:solidFill>
              </a:rPr>
              <a:t>pk</a:t>
            </a:r>
            <a:r>
              <a:rPr lang="en-US" sz="1800" dirty="0">
                <a:solidFill>
                  <a:srgbClr val="00B0F0"/>
                </a:solidFill>
              </a:rPr>
              <a:t>", "value").</a:t>
            </a:r>
          </a:p>
          <a:p>
            <a:r>
              <a:rPr lang="en-US" sz="1800" dirty="0">
                <a:solidFill>
                  <a:srgbClr val="92D050"/>
                </a:solidFill>
              </a:rPr>
              <a:t>   as( (</a:t>
            </a:r>
            <a:r>
              <a:rPr lang="en-US" sz="1800" dirty="0" err="1">
                <a:solidFill>
                  <a:srgbClr val="92D050"/>
                </a:solidFill>
              </a:rPr>
              <a:t>i:Int</a:t>
            </a:r>
            <a:r>
              <a:rPr lang="en-US" sz="1800" dirty="0">
                <a:solidFill>
                  <a:srgbClr val="92D050"/>
                </a:solidFill>
              </a:rPr>
              <a:t>, s:String ) =&gt; new </a:t>
            </a:r>
            <a:r>
              <a:rPr lang="en-US" sz="1800" dirty="0" err="1">
                <a:solidFill>
                  <a:srgbClr val="92D050"/>
                </a:solidFill>
              </a:rPr>
              <a:t>My_Record</a:t>
            </a:r>
            <a:r>
              <a:rPr lang="en-US" sz="1800" dirty="0">
                <a:solidFill>
                  <a:srgbClr val="92D050"/>
                </a:solidFill>
              </a:rPr>
              <a:t>(i, s) )</a:t>
            </a:r>
          </a:p>
          <a:p>
            <a:r>
              <a:rPr lang="en-US" sz="1800" dirty="0" smtClean="0"/>
              <a:t> </a:t>
            </a:r>
            <a:endParaRPr lang="en-US" sz="1800" dirty="0"/>
          </a:p>
          <a:p>
            <a:r>
              <a:rPr lang="en-US" sz="1800" dirty="0" err="1"/>
              <a:t>rows.getClass</a:t>
            </a:r>
            <a:r>
              <a:rPr lang="en-US" sz="1800" dirty="0"/>
              <a:t>()</a:t>
            </a:r>
          </a:p>
          <a:p>
            <a:r>
              <a:rPr lang="en-US" dirty="0"/>
              <a:t>// res: Class[_ &lt;: </a:t>
            </a:r>
            <a:r>
              <a:rPr lang="en-US" dirty="0" err="1" smtClean="0"/>
              <a:t>com.datastax.spark.connector.rdd.</a:t>
            </a:r>
            <a:r>
              <a:rPr lang="en-US" dirty="0" err="1" smtClean="0">
                <a:solidFill>
                  <a:srgbClr val="00B0F0"/>
                </a:solidFill>
              </a:rPr>
              <a:t>CassandraTableScanRDD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// </a:t>
            </a:r>
            <a:r>
              <a:rPr lang="en-US" dirty="0" smtClean="0"/>
              <a:t>[</a:t>
            </a:r>
            <a:r>
              <a:rPr lang="en-US" dirty="0" err="1"/>
              <a:t>My_Record</a:t>
            </a:r>
            <a:r>
              <a:rPr lang="en-US" dirty="0"/>
              <a:t>]] = </a:t>
            </a:r>
            <a:r>
              <a:rPr lang="en-US" dirty="0" smtClean="0"/>
              <a:t>class </a:t>
            </a:r>
            <a:r>
              <a:rPr lang="en-US" dirty="0" err="1" smtClean="0"/>
              <a:t>com.datastax.spark.connector.rdd.CassandraTableScanRDD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13383" y="1097591"/>
            <a:ext cx="243281" cy="2432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90220" y="1065344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 one, don't need both</a:t>
            </a:r>
          </a:p>
        </p:txBody>
      </p:sp>
    </p:spTree>
    <p:extLst>
      <p:ext uri="{BB962C8B-B14F-4D97-AF65-F5344CB8AC3E}">
        <p14:creationId xmlns:p14="http://schemas.microsoft.com/office/powerpoint/2010/main" val="196340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836" y="616144"/>
            <a:ext cx="3544583" cy="548048"/>
          </a:xfrm>
        </p:spPr>
        <p:txBody>
          <a:bodyPr/>
          <a:lstStyle/>
          <a:p>
            <a:r>
              <a:rPr lang="en-US" dirty="0" smtClean="0"/>
              <a:t>[ What ] is interacting with DSE ?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43427" y="244238"/>
            <a:ext cx="52121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</a:t>
            </a:r>
            <a:r>
              <a:rPr lang="en-US" sz="1800" dirty="0" smtClean="0"/>
              <a:t>here </a:t>
            </a:r>
            <a:r>
              <a:rPr lang="en-US" sz="1800" dirty="0"/>
              <a:t>a</a:t>
            </a:r>
            <a:r>
              <a:rPr lang="en-US" sz="1800" dirty="0" smtClean="0"/>
              <a:t>re </a:t>
            </a:r>
            <a:r>
              <a:rPr lang="en-US" sz="1800" dirty="0"/>
              <a:t>JDBC, ODBC, Parquet, </a:t>
            </a:r>
            <a:r>
              <a:rPr lang="en-US" sz="1800" dirty="0" smtClean="0"/>
              <a:t>(other) </a:t>
            </a:r>
            <a:r>
              <a:rPr lang="en-US" sz="1800" dirty="0"/>
              <a:t>connectors built into S</a:t>
            </a:r>
            <a:r>
              <a:rPr lang="en-US" sz="1800" dirty="0" smtClean="0"/>
              <a:t>park, </a:t>
            </a:r>
            <a:r>
              <a:rPr lang="en-US" sz="1800" dirty="0"/>
              <a:t>but there is not a </a:t>
            </a:r>
            <a:r>
              <a:rPr lang="en-US" sz="1800" dirty="0" smtClean="0"/>
              <a:t>(Cassandra) one</a:t>
            </a:r>
          </a:p>
          <a:p>
            <a:endParaRPr lang="en-US" sz="1800" dirty="0"/>
          </a:p>
          <a:p>
            <a:r>
              <a:rPr lang="en-US" sz="1800" dirty="0" err="1"/>
              <a:t>DataStax</a:t>
            </a:r>
            <a:r>
              <a:rPr lang="en-US" sz="1800" dirty="0"/>
              <a:t> </a:t>
            </a:r>
            <a:r>
              <a:rPr lang="en-US" sz="1800" dirty="0" smtClean="0"/>
              <a:t>provides </a:t>
            </a:r>
            <a:r>
              <a:rPr lang="en-US" sz="1800" dirty="0"/>
              <a:t>2 drivers that work interactively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DSE Java Driver (See Discussion Unit, 6244/6245) (not Spark)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B0F0"/>
                </a:solidFill>
              </a:rPr>
              <a:t>Spark </a:t>
            </a:r>
            <a:r>
              <a:rPr lang="en-US" sz="2000" dirty="0">
                <a:solidFill>
                  <a:srgbClr val="00B0F0"/>
                </a:solidFill>
              </a:rPr>
              <a:t>Cassandra </a:t>
            </a:r>
            <a:r>
              <a:rPr lang="en-US" sz="2000" dirty="0" smtClean="0">
                <a:solidFill>
                  <a:srgbClr val="00B0F0"/>
                </a:solidFill>
              </a:rPr>
              <a:t>Connector (Spark)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-- Open source, AND enterprise license 						features</a:t>
            </a:r>
          </a:p>
          <a:p>
            <a:pPr defTabSz="228600"/>
            <a:r>
              <a:rPr lang="en-US" sz="1800" dirty="0"/>
              <a:t>	</a:t>
            </a:r>
            <a:r>
              <a:rPr lang="en-US" sz="1800" dirty="0" smtClean="0"/>
              <a:t>	-- Spark objects, activities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r>
              <a:rPr lang="en-US" sz="1800" dirty="0" smtClean="0"/>
              <a:t>These </a:t>
            </a:r>
            <a:r>
              <a:rPr lang="en-US" sz="1800" dirty="0"/>
              <a:t>allow you to connect to </a:t>
            </a:r>
            <a:r>
              <a:rPr lang="en-US" sz="1800" dirty="0" smtClean="0"/>
              <a:t>DSE </a:t>
            </a:r>
            <a:r>
              <a:rPr lang="en-US" sz="1800" dirty="0"/>
              <a:t>directly from </a:t>
            </a:r>
            <a:r>
              <a:rPr lang="en-US" sz="1800" dirty="0" smtClean="0"/>
              <a:t>Spark, </a:t>
            </a:r>
            <a:r>
              <a:rPr lang="en-US" sz="1800" dirty="0"/>
              <a:t>like using a JDBC driver, </a:t>
            </a:r>
            <a:r>
              <a:rPr lang="en-US" sz="1800" dirty="0" smtClean="0"/>
              <a:t>more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04" y="1946124"/>
            <a:ext cx="760286" cy="50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7620545" y="1376737"/>
            <a:ext cx="10274" cy="27637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99" y="3462437"/>
            <a:ext cx="760286" cy="50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899" y="2033540"/>
            <a:ext cx="542248" cy="57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092" y="3462437"/>
            <a:ext cx="542248" cy="57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28" y="1654550"/>
            <a:ext cx="403723" cy="41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36" y="3325840"/>
            <a:ext cx="407126" cy="42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85" y="3252559"/>
            <a:ext cx="403723" cy="41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01361" y="1556452"/>
            <a:ext cx="744537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60678" y="2709890"/>
            <a:ext cx="744537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410667" y="1789909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75778" y="3229710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8667" y="1115127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Java,</a:t>
            </a:r>
          </a:p>
          <a:p>
            <a:r>
              <a:rPr lang="en-US" b="1" dirty="0" smtClean="0"/>
              <a:t>Java Driver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30819" y="3687703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Spark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72548" y="2649272"/>
            <a:ext cx="11031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DSE Spark</a:t>
            </a:r>
          </a:p>
          <a:p>
            <a:r>
              <a:rPr lang="en-US" b="1" dirty="0" smtClean="0"/>
              <a:t>Cassandra</a:t>
            </a:r>
          </a:p>
          <a:p>
            <a:r>
              <a:rPr lang="en-US" b="1" dirty="0" smtClean="0"/>
              <a:t>Connector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05" y="3369777"/>
            <a:ext cx="290981" cy="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75228" y="3663908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Spark</a:t>
            </a:r>
          </a:p>
          <a:p>
            <a:r>
              <a:rPr lang="en-US" b="1" dirty="0" smtClean="0"/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585280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 Spark Cassandra Connector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16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35640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68521" y="870947"/>
            <a:ext cx="0" cy="3560617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3557305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7076" y="443911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29821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076" y="30118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076" y="3725479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662" y="1765694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cassandraTable</a:t>
            </a:r>
            <a:r>
              <a:rPr lang="en-US" sz="1600" b="1" dirty="0" smtClean="0"/>
              <a:t>(k, 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9149" y="1787204"/>
            <a:ext cx="2906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Returns RDD, </a:t>
            </a:r>
            <a:r>
              <a:rPr lang="en-US" sz="1600" b="1" dirty="0" err="1" smtClean="0"/>
              <a:t>SparkContext</a:t>
            </a:r>
            <a:endParaRPr lang="en-US" sz="16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521662" y="2530490"/>
            <a:ext cx="1705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select(c1, c2), 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99149" y="2484888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Optional, subset/all columns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662" y="3186230"/>
            <a:ext cx="2630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where( </a:t>
            </a:r>
            <a:r>
              <a:rPr lang="en-US" sz="1600" b="1" dirty="0" err="1" smtClean="0">
                <a:solidFill>
                  <a:srgbClr val="00B0F0"/>
                </a:solidFill>
              </a:rPr>
              <a:t>pred</a:t>
            </a:r>
            <a:r>
              <a:rPr lang="en-US" sz="1600" b="1" dirty="0" smtClean="0">
                <a:solidFill>
                  <a:srgbClr val="00B0F0"/>
                </a:solidFill>
              </a:rPr>
              <a:t>, [</a:t>
            </a:r>
            <a:r>
              <a:rPr lang="en-US" sz="1600" b="1" dirty="0" err="1" smtClean="0">
                <a:solidFill>
                  <a:srgbClr val="00B0F0"/>
                </a:solidFill>
              </a:rPr>
              <a:t>params</a:t>
            </a:r>
            <a:r>
              <a:rPr lang="en-US" sz="1600" b="1" dirty="0" smtClean="0">
                <a:solidFill>
                  <a:srgbClr val="00B0F0"/>
                </a:solidFill>
              </a:rPr>
              <a:t>], ..)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9149" y="3165795"/>
            <a:ext cx="4862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Optional, WHERE clause, may be parameterized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1662" y="3808413"/>
            <a:ext cx="2464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00B0F0"/>
                </a:solidFill>
              </a:rPr>
              <a:t>withAscOrder</a:t>
            </a:r>
            <a:r>
              <a:rPr lang="en-US" sz="1600" b="1" dirty="0" smtClean="0">
                <a:solidFill>
                  <a:srgbClr val="00B0F0"/>
                </a:solidFill>
              </a:rPr>
              <a:t>, </a:t>
            </a:r>
            <a:r>
              <a:rPr lang="en-US" sz="1600" b="1" dirty="0" err="1" smtClean="0">
                <a:solidFill>
                  <a:srgbClr val="00B0F0"/>
                </a:solidFill>
              </a:rPr>
              <a:t>withDescOrder</a:t>
            </a:r>
            <a:endParaRPr lang="en-US" sz="1600" b="1" dirty="0" smtClean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9150" y="3829923"/>
            <a:ext cx="5072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Optional, ORDER BY, single DSE partition based on clustering columns, </a:t>
            </a:r>
            <a:r>
              <a:rPr lang="en-US" sz="1600" b="1" dirty="0" smtClean="0">
                <a:solidFill>
                  <a:srgbClr val="FF0000"/>
                </a:solidFill>
              </a:rPr>
              <a:t>(runtime error if no CC)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96" y="3078734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96" y="2372826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96" y="3808413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77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29103" flipV="1">
            <a:off x="91070" y="2753202"/>
            <a:ext cx="506835" cy="47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 Spark Cassandra Connector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17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35640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68521" y="870947"/>
            <a:ext cx="0" cy="3560617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3557305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7076" y="443911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29821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076" y="30118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076" y="3725479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662" y="17656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limit(n)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9149" y="1787204"/>
            <a:ext cx="3576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Optional, how many rows to return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662" y="2379488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getType</a:t>
            </a:r>
            <a:r>
              <a:rPr lang="en-US" sz="1600" b="1" dirty="0" smtClean="0"/>
              <a:t>(c1)</a:t>
            </a:r>
          </a:p>
          <a:p>
            <a:r>
              <a:rPr lang="en-US" sz="1600" b="1" dirty="0" smtClean="0"/>
              <a:t>get[t](c1)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99149" y="2273750"/>
            <a:ext cx="5085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Return column of known Type/t, </a:t>
            </a:r>
            <a:r>
              <a:rPr lang="en-US" b="1" dirty="0" err="1" smtClean="0"/>
              <a:t>Scala</a:t>
            </a:r>
            <a:r>
              <a:rPr lang="en-US" b="1" dirty="0" smtClean="0"/>
              <a:t> equivalent of DSE column type; primitive, collection, UDT, tuple  </a:t>
            </a:r>
            <a:r>
              <a:rPr lang="en-US" b="1" dirty="0" smtClean="0">
                <a:solidFill>
                  <a:srgbClr val="FF0000"/>
                </a:solidFill>
              </a:rPr>
              <a:t>(runtime error if c1 does not exist, </a:t>
            </a:r>
            <a:r>
              <a:rPr lang="en-US" b="1" dirty="0" smtClean="0">
                <a:solidFill>
                  <a:schemeClr val="tx1"/>
                </a:solidFill>
              </a:rPr>
              <a:t>empty collections are returned)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662" y="3132315"/>
            <a:ext cx="1997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B0F0"/>
                </a:solidFill>
              </a:rPr>
              <a:t>getTypeOption</a:t>
            </a:r>
            <a:r>
              <a:rPr lang="en-US" sz="1600" b="1" dirty="0" smtClean="0">
                <a:solidFill>
                  <a:srgbClr val="00B0F0"/>
                </a:solidFill>
              </a:rPr>
              <a:t>(c1)</a:t>
            </a:r>
          </a:p>
          <a:p>
            <a:r>
              <a:rPr lang="en-US" sz="1600" b="1" dirty="0" smtClean="0">
                <a:solidFill>
                  <a:srgbClr val="00B0F0"/>
                </a:solidFill>
              </a:rPr>
              <a:t>get[O[t</a:t>
            </a:r>
            <a:r>
              <a:rPr lang="en-US" sz="1600" dirty="0" smtClean="0">
                <a:solidFill>
                  <a:srgbClr val="00B0F0"/>
                </a:solidFill>
              </a:rPr>
              <a:t>]](</a:t>
            </a:r>
            <a:r>
              <a:rPr lang="en-US" sz="1600" b="1" dirty="0" smtClean="0">
                <a:solidFill>
                  <a:srgbClr val="00B0F0"/>
                </a:solidFill>
              </a:rPr>
              <a:t>c1)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9149" y="3107072"/>
            <a:ext cx="5085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92D050"/>
                </a:solidFill>
              </a:rPr>
              <a:t>Best practice</a:t>
            </a:r>
            <a:r>
              <a:rPr lang="en-US" sz="1600" b="1" dirty="0" smtClean="0"/>
              <a:t>; essentially, set a default value of (column) otherwise NULL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1662" y="3900692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as(f)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149" y="3821534"/>
            <a:ext cx="5085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Using function, map DSE cols to </a:t>
            </a:r>
            <a:r>
              <a:rPr lang="en-US" sz="1600" b="1" dirty="0" err="1" smtClean="0"/>
              <a:t>Scala</a:t>
            </a:r>
            <a:r>
              <a:rPr lang="en-US" sz="1600" b="1" dirty="0" smtClean="0"/>
              <a:t>; tuple, case class, other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821534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395102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103167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301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Analytics Spark Cassandra Connector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18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1427266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68521" y="870947"/>
            <a:ext cx="0" cy="1427266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1427266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29821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662" y="1765694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keyBy</a:t>
            </a:r>
            <a:r>
              <a:rPr lang="en-US" sz="1600" b="1" dirty="0" smtClean="0"/>
              <a:t>[k](c1, c2, ..)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9149" y="1676106"/>
            <a:ext cx="5030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Convert DSE rows into Key/Value RDD, k and (cols) usually defined as </a:t>
            </a:r>
            <a:r>
              <a:rPr lang="en-US" sz="1600" b="1" dirty="0" err="1" smtClean="0"/>
              <a:t>Scala</a:t>
            </a:r>
            <a:r>
              <a:rPr lang="en-US" sz="1600" b="1" dirty="0" smtClean="0"/>
              <a:t> case class</a:t>
            </a:r>
          </a:p>
        </p:txBody>
      </p:sp>
    </p:spTree>
    <p:extLst>
      <p:ext uri="{BB962C8B-B14F-4D97-AF65-F5344CB8AC3E}">
        <p14:creationId xmlns:p14="http://schemas.microsoft.com/office/powerpoint/2010/main" val="130530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 Processing-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My_Record</a:t>
            </a:r>
            <a:r>
              <a:rPr lang="en-US" sz="1800" dirty="0"/>
              <a:t> (</a:t>
            </a:r>
            <a:r>
              <a:rPr lang="en-US" sz="1800" dirty="0" err="1"/>
              <a:t>pk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, value: String)</a:t>
            </a:r>
          </a:p>
          <a:p>
            <a:endParaRPr lang="en-US" sz="1800" dirty="0" smtClean="0"/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where("</a:t>
            </a:r>
            <a:r>
              <a:rPr lang="en-US" sz="1800" dirty="0" err="1">
                <a:solidFill>
                  <a:srgbClr val="00B0F0"/>
                </a:solidFill>
              </a:rPr>
              <a:t>fname</a:t>
            </a:r>
            <a:r>
              <a:rPr lang="en-US" sz="1800" dirty="0">
                <a:solidFill>
                  <a:srgbClr val="00B0F0"/>
                </a:solidFill>
              </a:rPr>
              <a:t> &gt; 'D'")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filter(r =&gt; </a:t>
            </a:r>
            <a:r>
              <a:rPr lang="en-US" sz="1800" dirty="0" err="1">
                <a:solidFill>
                  <a:srgbClr val="00B0F0"/>
                </a:solidFill>
              </a:rPr>
              <a:t>r.getString</a:t>
            </a:r>
            <a:r>
              <a:rPr lang="en-US" sz="1800" dirty="0">
                <a:solidFill>
                  <a:srgbClr val="00B0F0"/>
                </a:solidFill>
              </a:rPr>
              <a:t>("</a:t>
            </a:r>
            <a:r>
              <a:rPr lang="en-US" sz="1800" dirty="0" err="1">
                <a:solidFill>
                  <a:srgbClr val="00B0F0"/>
                </a:solidFill>
              </a:rPr>
              <a:t>fname</a:t>
            </a:r>
            <a:r>
              <a:rPr lang="en-US" sz="1800" dirty="0">
                <a:solidFill>
                  <a:srgbClr val="00B0F0"/>
                </a:solidFill>
              </a:rPr>
              <a:t>") &gt; "D</a:t>
            </a:r>
            <a:r>
              <a:rPr lang="en-US" sz="1800" dirty="0" smtClean="0">
                <a:solidFill>
                  <a:srgbClr val="00B0F0"/>
                </a:solidFill>
              </a:rPr>
              <a:t>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521" y="270472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33532" y="669872"/>
            <a:ext cx="27320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0"/>
            <a:r>
              <a:rPr lang="en-US" sz="1600" dirty="0">
                <a:solidFill>
                  <a:srgbClr val="00B0F0"/>
                </a:solidFill>
              </a:rPr>
              <a:t>Are these Jobs, Stages, Tasks </a:t>
            </a:r>
            <a:r>
              <a:rPr lang="en-US" sz="1600" dirty="0" smtClean="0">
                <a:solidFill>
                  <a:srgbClr val="00B0F0"/>
                </a:solidFill>
              </a:rPr>
              <a:t>?</a:t>
            </a:r>
          </a:p>
          <a:p>
            <a:pPr marL="158750"/>
            <a:endParaRPr lang="en-US" sz="1600" dirty="0">
              <a:solidFill>
                <a:srgbClr val="00B0F0"/>
              </a:solidFill>
            </a:endParaRPr>
          </a:p>
          <a:p>
            <a:pPr marL="158750"/>
            <a:r>
              <a:rPr lang="en-US" sz="1600" dirty="0">
                <a:solidFill>
                  <a:srgbClr val="00B0F0"/>
                </a:solidFill>
              </a:rPr>
              <a:t>How is each executed </a:t>
            </a:r>
            <a:r>
              <a:rPr lang="en-US" sz="1600" dirty="0" smtClean="0">
                <a:solidFill>
                  <a:srgbClr val="00B0F0"/>
                </a:solidFill>
              </a:rPr>
              <a:t>?</a:t>
            </a:r>
          </a:p>
          <a:p>
            <a:pPr marL="158750"/>
            <a:endParaRPr lang="en-US" sz="1600" dirty="0">
              <a:solidFill>
                <a:srgbClr val="00B0F0"/>
              </a:solidFill>
            </a:endParaRPr>
          </a:p>
          <a:p>
            <a:pPr marL="158750"/>
            <a:r>
              <a:rPr lang="en-US" sz="1600" dirty="0">
                <a:solidFill>
                  <a:srgbClr val="00B0F0"/>
                </a:solidFill>
              </a:rPr>
              <a:t>Which has the great likelihood to be more efficient </a:t>
            </a:r>
            <a:r>
              <a:rPr lang="en-US" sz="1600" dirty="0" smtClean="0">
                <a:solidFill>
                  <a:srgbClr val="00B0F0"/>
                </a:solidFill>
              </a:rPr>
              <a:t>?</a:t>
            </a:r>
          </a:p>
          <a:p>
            <a:pPr marL="158750"/>
            <a:endParaRPr lang="en-US" sz="1600" dirty="0">
              <a:solidFill>
                <a:srgbClr val="00B0F0"/>
              </a:solidFill>
            </a:endParaRPr>
          </a:p>
          <a:p>
            <a:pPr marL="158750"/>
            <a:r>
              <a:rPr lang="en-US" sz="1600" dirty="0">
                <a:solidFill>
                  <a:srgbClr val="00B0F0"/>
                </a:solidFill>
              </a:rPr>
              <a:t>If there is no (index or similar), on the server side, is one statement still more efficient ? </a:t>
            </a:r>
          </a:p>
        </p:txBody>
      </p:sp>
    </p:spTree>
    <p:extLst>
      <p:ext uri="{BB962C8B-B14F-4D97-AF65-F5344CB8AC3E}">
        <p14:creationId xmlns:p14="http://schemas.microsoft.com/office/powerpoint/2010/main" val="209777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pairs – Match the attributes on the right with the areas on the left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Lab: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4607169" y="1212249"/>
            <a:ext cx="435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DSE Analytics; Cardinality between Terms, 1:1, 1:Many, Many:1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17" y="2404828"/>
            <a:ext cx="3769254" cy="166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5205903" y="3015512"/>
            <a:ext cx="0" cy="38808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57369" y="3107328"/>
            <a:ext cx="0" cy="38808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32531" y="3107328"/>
            <a:ext cx="324371" cy="34845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00169" y="3098861"/>
            <a:ext cx="325757" cy="40702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81370" y="2973868"/>
            <a:ext cx="0" cy="38808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906770" y="2999957"/>
            <a:ext cx="457200" cy="4036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66503" y="2999957"/>
            <a:ext cx="372533" cy="403643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1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905" y="945209"/>
            <a:ext cx="2658533" cy="548048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withAscOrder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340734"/>
            <a:ext cx="85339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/>
              <a:t>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</a:t>
            </a:r>
            <a:r>
              <a:rPr lang="en-US" sz="1800" u="sng" dirty="0">
                <a:solidFill>
                  <a:srgbClr val="00B0F0"/>
                </a:solidFill>
              </a:rPr>
              <a:t>u</a:t>
            </a:r>
            <a:r>
              <a:rPr lang="en-US" sz="1800" dirty="0">
                <a:solidFill>
                  <a:srgbClr val="00B0F0"/>
                </a:solidFill>
              </a:rPr>
              <a:t>stomer</a:t>
            </a:r>
            <a:r>
              <a:rPr lang="en-US" sz="1800" dirty="0"/>
              <a:t>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where("</a:t>
            </a:r>
            <a:r>
              <a:rPr lang="en-US" sz="1800" dirty="0" err="1">
                <a:solidFill>
                  <a:srgbClr val="00B0F0"/>
                </a:solidFill>
              </a:rPr>
              <a:t>fname</a:t>
            </a:r>
            <a:r>
              <a:rPr lang="en-US" sz="1800" dirty="0">
                <a:solidFill>
                  <a:srgbClr val="00B0F0"/>
                </a:solidFill>
              </a:rPr>
              <a:t> &gt; </a:t>
            </a:r>
            <a:r>
              <a:rPr lang="en-US" sz="1800" dirty="0" smtClean="0">
                <a:solidFill>
                  <a:srgbClr val="00B0F0"/>
                </a:solidFill>
              </a:rPr>
              <a:t>'D' ")</a:t>
            </a: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customer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B0F0"/>
                </a:solidFill>
              </a:rPr>
              <a:t>where("</a:t>
            </a:r>
            <a:r>
              <a:rPr lang="en-US" sz="1800" dirty="0" err="1">
                <a:solidFill>
                  <a:srgbClr val="00B0F0"/>
                </a:solidFill>
              </a:rPr>
              <a:t>fname</a:t>
            </a:r>
            <a:r>
              <a:rPr lang="en-US" sz="1800" dirty="0">
                <a:solidFill>
                  <a:srgbClr val="00B0F0"/>
                </a:solidFill>
              </a:rPr>
              <a:t> &gt; 'D</a:t>
            </a:r>
            <a:r>
              <a:rPr lang="en-US" sz="1800" dirty="0" smtClean="0">
                <a:solidFill>
                  <a:srgbClr val="00B0F0"/>
                </a:solidFill>
              </a:rPr>
              <a:t>' ").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>
                <a:solidFill>
                  <a:srgbClr val="00B0F0"/>
                </a:solidFill>
              </a:rPr>
              <a:t>withAscOrder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customer2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B0F0"/>
                </a:solidFill>
              </a:rPr>
              <a:t>where("</a:t>
            </a:r>
            <a:r>
              <a:rPr lang="en-US" sz="1800" dirty="0" err="1">
                <a:solidFill>
                  <a:srgbClr val="00B0F0"/>
                </a:solidFill>
              </a:rPr>
              <a:t>fname</a:t>
            </a:r>
            <a:r>
              <a:rPr lang="en-US" sz="1800" dirty="0">
                <a:solidFill>
                  <a:srgbClr val="00B0F0"/>
                </a:solidFill>
              </a:rPr>
              <a:t> &gt; 'D</a:t>
            </a:r>
            <a:r>
              <a:rPr lang="en-US" sz="1800" dirty="0" smtClean="0">
                <a:solidFill>
                  <a:srgbClr val="00B0F0"/>
                </a:solidFill>
              </a:rPr>
              <a:t>' ").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>
                <a:solidFill>
                  <a:srgbClr val="00B0F0"/>
                </a:solidFill>
              </a:rPr>
              <a:t>withAscOrder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customer2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 err="1" smtClean="0">
                <a:solidFill>
                  <a:srgbClr val="00B0F0"/>
                </a:solidFill>
              </a:rPr>
              <a:t>withAscOrder</a:t>
            </a:r>
            <a:endParaRPr lang="en-US" sz="1800" dirty="0" smtClean="0">
              <a:solidFill>
                <a:srgbClr val="00B0F0"/>
              </a:solidFill>
            </a:endParaRP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</a:t>
            </a:r>
            <a:r>
              <a:rPr lang="en-US" sz="1800" u="sng" dirty="0">
                <a:solidFill>
                  <a:srgbClr val="00B0F0"/>
                </a:solidFill>
              </a:rPr>
              <a:t>u</a:t>
            </a:r>
            <a:r>
              <a:rPr lang="en-US" sz="1800" dirty="0">
                <a:solidFill>
                  <a:srgbClr val="00B0F0"/>
                </a:solidFill>
              </a:rPr>
              <a:t>stomer2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B0F0"/>
                </a:solidFill>
              </a:rPr>
              <a:t>where("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 = 101").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 smtClean="0">
                <a:solidFill>
                  <a:srgbClr val="00B0F0"/>
                </a:solidFill>
              </a:rPr>
              <a:t>withAscOrder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4752" y="2896679"/>
            <a:ext cx="190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Which compile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Which Work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When do they fail 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1853692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06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insensitive with a substring-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707068"/>
            <a:ext cx="8428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/>
              <a:t>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filter(r =&gt; </a:t>
            </a:r>
            <a:r>
              <a:rPr lang="en-US" sz="1800" dirty="0" err="1">
                <a:solidFill>
                  <a:srgbClr val="00B0F0"/>
                </a:solidFill>
              </a:rPr>
              <a:t>r.getString</a:t>
            </a:r>
            <a:r>
              <a:rPr lang="en-US" sz="1800" dirty="0">
                <a:solidFill>
                  <a:srgbClr val="00B0F0"/>
                </a:solidFill>
              </a:rPr>
              <a:t>("company</a:t>
            </a:r>
            <a:r>
              <a:rPr lang="en-US" sz="1800" dirty="0" smtClean="0">
                <a:solidFill>
                  <a:srgbClr val="00B0F0"/>
                </a:solidFill>
              </a:rPr>
              <a:t>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 smtClean="0">
                <a:solidFill>
                  <a:srgbClr val="00B0F0"/>
                </a:solidFill>
              </a:rPr>
              <a:t>     </a:t>
            </a:r>
            <a:r>
              <a:rPr lang="en-US" sz="1800" dirty="0" err="1" smtClean="0">
                <a:solidFill>
                  <a:srgbClr val="00B0F0"/>
                </a:solidFill>
              </a:rPr>
              <a:t>toLowerCase.contains</a:t>
            </a:r>
            <a:r>
              <a:rPr lang="en-US" sz="1800" dirty="0">
                <a:solidFill>
                  <a:srgbClr val="00B0F0"/>
                </a:solidFill>
              </a:rPr>
              <a:t>("sport")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103, address1: 654 Poplar,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102, address1: 785 Geary St,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101, address1: 213 </a:t>
            </a:r>
            <a:r>
              <a:rPr lang="en-US" sz="1800" dirty="0" err="1"/>
              <a:t>Erstwild</a:t>
            </a:r>
            <a:r>
              <a:rPr lang="en-US" sz="1800" dirty="0"/>
              <a:t> Court, </a:t>
            </a:r>
            <a:r>
              <a:rPr lang="en-US" sz="1800" dirty="0" smtClean="0"/>
              <a:t> ...</a:t>
            </a:r>
            <a:endParaRPr lang="en-US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52" y="1939390"/>
            <a:ext cx="2178321" cy="92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40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Concatenate fields, default out null field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021908" y="1219233"/>
            <a:ext cx="5843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map{ r =&gt; </a:t>
            </a:r>
            <a:r>
              <a:rPr lang="en-US" sz="1800" dirty="0" err="1"/>
              <a:t>r.getString</a:t>
            </a:r>
            <a:r>
              <a:rPr lang="en-US" sz="1800" dirty="0"/>
              <a:t>("address1") + ", " + </a:t>
            </a:r>
            <a:r>
              <a:rPr lang="en-US" sz="1800" dirty="0" smtClean="0"/>
              <a:t>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en-US" sz="1800" dirty="0" err="1" smtClean="0">
                <a:solidFill>
                  <a:srgbClr val="00B0F0"/>
                </a:solidFill>
              </a:rPr>
              <a:t>r.getStringOption</a:t>
            </a:r>
            <a:r>
              <a:rPr lang="en-US" sz="1800" dirty="0">
                <a:solidFill>
                  <a:srgbClr val="00B0F0"/>
                </a:solidFill>
              </a:rPr>
              <a:t>("address2").</a:t>
            </a:r>
            <a:r>
              <a:rPr lang="en-US" sz="1800" dirty="0" err="1">
                <a:solidFill>
                  <a:srgbClr val="C00000"/>
                </a:solidFill>
              </a:rPr>
              <a:t>getOrElse</a:t>
            </a:r>
            <a:r>
              <a:rPr lang="en-US" sz="1800" dirty="0">
                <a:solidFill>
                  <a:srgbClr val="C00000"/>
                </a:solidFill>
              </a:rPr>
              <a:t>("N/A") </a:t>
            </a:r>
            <a:r>
              <a:rPr lang="en-US" sz="1800" dirty="0"/>
              <a:t>+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", </a:t>
            </a:r>
            <a:r>
              <a:rPr lang="en-US" sz="1800" dirty="0"/>
              <a:t>" + </a:t>
            </a:r>
            <a:r>
              <a:rPr lang="en-US" sz="1800" dirty="0" err="1"/>
              <a:t>r.getString</a:t>
            </a:r>
            <a:r>
              <a:rPr lang="en-US" sz="1800" dirty="0"/>
              <a:t>("city") }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654 Poplar, P. O. Box 3498, Palo Alto</a:t>
            </a:r>
          </a:p>
          <a:p>
            <a:r>
              <a:rPr lang="en-US" sz="1800" dirty="0"/>
              <a:t>East Shopping </a:t>
            </a:r>
            <a:r>
              <a:rPr lang="en-US" sz="1800" dirty="0" err="1"/>
              <a:t>Cntr</a:t>
            </a:r>
            <a:r>
              <a:rPr lang="en-US" sz="1800" dirty="0"/>
              <a:t>., 422 Bay Road, Redwood City</a:t>
            </a:r>
          </a:p>
          <a:p>
            <a:r>
              <a:rPr lang="en-US" sz="1800" dirty="0"/>
              <a:t>785 Geary St, N/A, San Francisco</a:t>
            </a:r>
          </a:p>
          <a:p>
            <a:r>
              <a:rPr lang="en-US" sz="1800" dirty="0"/>
              <a:t>213 </a:t>
            </a:r>
            <a:r>
              <a:rPr lang="en-US" sz="1800" dirty="0" err="1"/>
              <a:t>Erstwild</a:t>
            </a:r>
            <a:r>
              <a:rPr lang="en-US" sz="1800" dirty="0"/>
              <a:t> Court, N/A, Sunnyvale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0818"/>
            <a:ext cx="2301404" cy="1143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400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nulls-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051965"/>
            <a:ext cx="8428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[ (</a:t>
            </a:r>
            <a:r>
              <a:rPr lang="en-US" sz="1800" dirty="0" err="1"/>
              <a:t>Int</a:t>
            </a:r>
            <a:r>
              <a:rPr lang="en-US" sz="1800" dirty="0"/>
              <a:t>, String, String, String,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String</a:t>
            </a:r>
            <a:r>
              <a:rPr lang="en-US" sz="1800" dirty="0"/>
              <a:t>, String, String, String,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String</a:t>
            </a:r>
            <a:r>
              <a:rPr lang="en-US" sz="1800" dirty="0"/>
              <a:t>, String) ]("ks_7571", "customer")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// WARN  2018-07-20 17:37:40,994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// </a:t>
            </a:r>
            <a:r>
              <a:rPr lang="en-US" sz="1800" dirty="0" err="1" smtClean="0">
                <a:solidFill>
                  <a:srgbClr val="FF0000"/>
                </a:solidFill>
              </a:rPr>
              <a:t>org.apache.spark.scheduler.TaskSetManager</a:t>
            </a:r>
            <a:r>
              <a:rPr lang="en-US" sz="1800" dirty="0">
                <a:solidFill>
                  <a:srgbClr val="FF0000"/>
                </a:solidFill>
              </a:rPr>
              <a:t>: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Lost task 6.0 in stage 20.0 (TID 208, 127.0.0.1, executor 0):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</a:t>
            </a:r>
            <a:r>
              <a:rPr lang="en-US" sz="1800" dirty="0" err="1">
                <a:solidFill>
                  <a:srgbClr val="FF0000"/>
                </a:solidFill>
              </a:rPr>
              <a:t>java.lang.NullPointerException</a:t>
            </a:r>
            <a:r>
              <a:rPr lang="en-US" sz="1800" dirty="0">
                <a:solidFill>
                  <a:srgbClr val="FF0000"/>
                </a:solidFill>
              </a:rPr>
              <a:t>: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Unexpected null value of column address2 in ks_7571.customer.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If you want to receive null values from Cassandra, please wrap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the column type into Option or use </a:t>
            </a:r>
            <a:r>
              <a:rPr lang="en-US" sz="1800" dirty="0" err="1">
                <a:solidFill>
                  <a:srgbClr val="FF0000"/>
                </a:solidFill>
              </a:rPr>
              <a:t>JavaBeanColumnMapper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75709"/>
            <a:ext cx="1600200" cy="119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400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nulls-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[ (</a:t>
            </a:r>
            <a:r>
              <a:rPr lang="en-US" sz="1800" dirty="0" err="1"/>
              <a:t>Int</a:t>
            </a:r>
            <a:r>
              <a:rPr lang="en-US" sz="1800" dirty="0"/>
              <a:t>, String, String, String,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String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B0F0"/>
                </a:solidFill>
              </a:rPr>
              <a:t>Option[String]</a:t>
            </a:r>
            <a:r>
              <a:rPr lang="en-US" sz="1800" dirty="0"/>
              <a:t>, String, String,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String</a:t>
            </a:r>
            <a:r>
              <a:rPr lang="en-US" sz="1800" dirty="0"/>
              <a:t>, String) ]("ks_7571", "customer")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Still fails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[ (String, String) ]("ks_7571", "customer").</a:t>
            </a:r>
          </a:p>
          <a:p>
            <a:r>
              <a:rPr lang="en-US" sz="1800" dirty="0"/>
              <a:t>   select("address1", "address2")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Still fails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75709"/>
            <a:ext cx="1600200" cy="119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69151" y="63385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Why ?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04160" flipH="1">
            <a:off x="5840539" y="485571"/>
            <a:ext cx="783286" cy="72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400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nulls-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[ (String, </a:t>
            </a:r>
            <a:r>
              <a:rPr lang="en-US" sz="1800" dirty="0">
                <a:solidFill>
                  <a:srgbClr val="00B0F0"/>
                </a:solidFill>
              </a:rPr>
              <a:t>Option[String]</a:t>
            </a:r>
            <a:r>
              <a:rPr lang="en-US" sz="1800" dirty="0"/>
              <a:t>) ]("ks_7571", "customer").</a:t>
            </a:r>
          </a:p>
          <a:p>
            <a:r>
              <a:rPr lang="en-US" sz="1800" dirty="0"/>
              <a:t>   select("address1", "address2")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(654 </a:t>
            </a:r>
            <a:r>
              <a:rPr lang="en-US" sz="1800" dirty="0" err="1"/>
              <a:t>Poplar,Some</a:t>
            </a:r>
            <a:r>
              <a:rPr lang="en-US" sz="1800" dirty="0"/>
              <a:t>(P. O. Box 3498))</a:t>
            </a:r>
          </a:p>
          <a:p>
            <a:r>
              <a:rPr lang="en-US" sz="1800" dirty="0"/>
              <a:t>(East Shopping </a:t>
            </a:r>
            <a:r>
              <a:rPr lang="en-US" sz="1800" dirty="0" err="1"/>
              <a:t>Cntr</a:t>
            </a:r>
            <a:r>
              <a:rPr lang="en-US" sz="1800" dirty="0"/>
              <a:t>.,Some(422 Bay Road))</a:t>
            </a:r>
          </a:p>
          <a:p>
            <a:r>
              <a:rPr lang="en-US" sz="1800" dirty="0"/>
              <a:t>(785 Geary </a:t>
            </a:r>
            <a:r>
              <a:rPr lang="en-US" sz="1800" dirty="0" err="1"/>
              <a:t>St,None</a:t>
            </a:r>
            <a:r>
              <a:rPr lang="en-US" sz="1800" dirty="0"/>
              <a:t>)</a:t>
            </a:r>
          </a:p>
          <a:p>
            <a:r>
              <a:rPr lang="en-US" sz="1800" dirty="0"/>
              <a:t>(213 </a:t>
            </a:r>
            <a:r>
              <a:rPr lang="en-US" sz="1800" dirty="0" err="1"/>
              <a:t>Erstwild</a:t>
            </a:r>
            <a:r>
              <a:rPr lang="en-US" sz="1800" dirty="0"/>
              <a:t> </a:t>
            </a:r>
            <a:r>
              <a:rPr lang="en-US" sz="1800" dirty="0" err="1"/>
              <a:t>Court,None</a:t>
            </a:r>
            <a:r>
              <a:rPr lang="en-US" sz="1800" dirty="0"/>
              <a:t>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92" y="2110833"/>
            <a:ext cx="1122363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nulls-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My_Record</a:t>
            </a:r>
            <a:r>
              <a:rPr lang="en-US" sz="1800" dirty="0"/>
              <a:t> ( address1: String, address2: </a:t>
            </a:r>
            <a:r>
              <a:rPr lang="en-US" sz="1800" dirty="0">
                <a:solidFill>
                  <a:srgbClr val="00B0F0"/>
                </a:solidFill>
              </a:rPr>
              <a:t>Option[String]</a:t>
            </a:r>
            <a:r>
              <a:rPr lang="en-US" sz="1800" dirty="0"/>
              <a:t>)</a:t>
            </a:r>
          </a:p>
          <a:p>
            <a:r>
              <a:rPr lang="en-US" sz="1800" dirty="0"/>
              <a:t>   //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[</a:t>
            </a:r>
            <a:r>
              <a:rPr lang="en-US" sz="1800" dirty="0" err="1"/>
              <a:t>My_Record</a:t>
            </a:r>
            <a:r>
              <a:rPr lang="en-US" sz="1800" dirty="0"/>
              <a:t>]("ks_7571", "customer").</a:t>
            </a:r>
          </a:p>
          <a:p>
            <a:r>
              <a:rPr lang="en-US" sz="1800" dirty="0"/>
              <a:t>   select("address1", "address2</a:t>
            </a:r>
            <a:r>
              <a:rPr lang="en-US" sz="1800" dirty="0" smtClean="0"/>
              <a:t>")</a:t>
            </a:r>
            <a:endParaRPr lang="en-US" sz="1800" dirty="0"/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My_Record</a:t>
            </a:r>
            <a:r>
              <a:rPr lang="en-US" sz="1800" dirty="0"/>
              <a:t>(654 </a:t>
            </a:r>
            <a:r>
              <a:rPr lang="en-US" sz="1800" dirty="0" err="1"/>
              <a:t>Poplar,Some</a:t>
            </a:r>
            <a:r>
              <a:rPr lang="en-US" sz="1800" dirty="0"/>
              <a:t>(P. O. Box 3498))</a:t>
            </a:r>
          </a:p>
          <a:p>
            <a:r>
              <a:rPr lang="en-US" sz="1800" dirty="0" err="1"/>
              <a:t>My_Record</a:t>
            </a:r>
            <a:r>
              <a:rPr lang="en-US" sz="1800" dirty="0"/>
              <a:t>(East Shopping </a:t>
            </a:r>
            <a:r>
              <a:rPr lang="en-US" sz="1800" dirty="0" err="1"/>
              <a:t>Cntr</a:t>
            </a:r>
            <a:r>
              <a:rPr lang="en-US" sz="1800" dirty="0"/>
              <a:t>.,Some(422 Bay Road))</a:t>
            </a:r>
          </a:p>
          <a:p>
            <a:r>
              <a:rPr lang="en-US" sz="1800" dirty="0" err="1"/>
              <a:t>My_Record</a:t>
            </a:r>
            <a:r>
              <a:rPr lang="en-US" sz="1800" dirty="0"/>
              <a:t>(785 Geary </a:t>
            </a:r>
            <a:r>
              <a:rPr lang="en-US" sz="1800" dirty="0" err="1"/>
              <a:t>St,None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My_Record</a:t>
            </a:r>
            <a:r>
              <a:rPr lang="en-US" sz="1800" dirty="0"/>
              <a:t>(213 </a:t>
            </a:r>
            <a:r>
              <a:rPr lang="en-US" sz="1800" dirty="0" err="1"/>
              <a:t>Erstwild</a:t>
            </a:r>
            <a:r>
              <a:rPr lang="en-US" sz="1800" dirty="0"/>
              <a:t> </a:t>
            </a:r>
            <a:r>
              <a:rPr lang="en-US" sz="1800" dirty="0" err="1"/>
              <a:t>Court,None</a:t>
            </a:r>
            <a:r>
              <a:rPr lang="en-US" sz="1800" dirty="0"/>
              <a:t>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8" y="1542319"/>
            <a:ext cx="1122363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nulls-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select("address1", "address2").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map(r =&gt; ( </a:t>
            </a:r>
            <a:r>
              <a:rPr lang="en-US" sz="1800" dirty="0" err="1">
                <a:solidFill>
                  <a:srgbClr val="00B0F0"/>
                </a:solidFill>
              </a:rPr>
              <a:t>r.getString</a:t>
            </a:r>
            <a:r>
              <a:rPr lang="en-US" sz="1800" dirty="0">
                <a:solidFill>
                  <a:srgbClr val="00B0F0"/>
                </a:solidFill>
              </a:rPr>
              <a:t>("address1"), </a:t>
            </a:r>
            <a:r>
              <a:rPr lang="en-US" sz="1800" dirty="0" err="1">
                <a:solidFill>
                  <a:srgbClr val="00B0F0"/>
                </a:solidFill>
              </a:rPr>
              <a:t>r.getStringOption</a:t>
            </a:r>
            <a:r>
              <a:rPr lang="en-US" sz="1800" dirty="0">
                <a:solidFill>
                  <a:srgbClr val="00B0F0"/>
                </a:solidFill>
              </a:rPr>
              <a:t>("address2") ))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(654 </a:t>
            </a:r>
            <a:r>
              <a:rPr lang="en-US" sz="1800" dirty="0" err="1"/>
              <a:t>Poplar,Some</a:t>
            </a:r>
            <a:r>
              <a:rPr lang="en-US" sz="1800" dirty="0"/>
              <a:t>(P. O. Box 3498))</a:t>
            </a:r>
          </a:p>
          <a:p>
            <a:r>
              <a:rPr lang="en-US" sz="1800" dirty="0"/>
              <a:t>(East Shopping </a:t>
            </a:r>
            <a:r>
              <a:rPr lang="en-US" sz="1800" dirty="0" err="1"/>
              <a:t>Cntr</a:t>
            </a:r>
            <a:r>
              <a:rPr lang="en-US" sz="1800" dirty="0"/>
              <a:t>.,Some(422 Bay Road))</a:t>
            </a:r>
          </a:p>
          <a:p>
            <a:r>
              <a:rPr lang="en-US" sz="1800" dirty="0"/>
              <a:t>(785 Geary </a:t>
            </a:r>
            <a:r>
              <a:rPr lang="en-US" sz="1800" dirty="0" err="1"/>
              <a:t>St,None</a:t>
            </a:r>
            <a:r>
              <a:rPr lang="en-US" sz="1800" dirty="0"/>
              <a:t>)</a:t>
            </a:r>
          </a:p>
          <a:p>
            <a:r>
              <a:rPr lang="en-US" sz="1800" dirty="0"/>
              <a:t>(213 </a:t>
            </a:r>
            <a:r>
              <a:rPr lang="en-US" sz="1800" dirty="0" err="1"/>
              <a:t>Erstwild</a:t>
            </a:r>
            <a:r>
              <a:rPr lang="en-US" sz="1800" dirty="0"/>
              <a:t> </a:t>
            </a:r>
            <a:r>
              <a:rPr lang="en-US" sz="1800" dirty="0" err="1"/>
              <a:t>Court,None</a:t>
            </a:r>
            <a:r>
              <a:rPr lang="en-US" sz="1800" dirty="0"/>
              <a:t>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185" y="1219233"/>
            <a:ext cx="1317370" cy="175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74968" y="2906534"/>
            <a:ext cx="165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Less efficient</a:t>
            </a: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for nulls-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99060" y="1341897"/>
            <a:ext cx="8428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select("address1", "address2").</a:t>
            </a:r>
          </a:p>
          <a:p>
            <a:r>
              <a:rPr lang="en-US" sz="1800" dirty="0"/>
              <a:t>   filter{ r =&gt; </a:t>
            </a:r>
            <a:r>
              <a:rPr lang="en-US" sz="1800" dirty="0" err="1">
                <a:solidFill>
                  <a:srgbClr val="00B0F0"/>
                </a:solidFill>
              </a:rPr>
              <a:t>r.get</a:t>
            </a:r>
            <a:r>
              <a:rPr lang="en-US" sz="1800" dirty="0">
                <a:solidFill>
                  <a:srgbClr val="00B0F0"/>
                </a:solidFill>
              </a:rPr>
              <a:t>[Option[String]]("address2").</a:t>
            </a:r>
            <a:r>
              <a:rPr lang="en-US" sz="1800" dirty="0" err="1">
                <a:solidFill>
                  <a:srgbClr val="00B0F0"/>
                </a:solidFill>
              </a:rPr>
              <a:t>isDefined</a:t>
            </a:r>
            <a:r>
              <a:rPr lang="en-US" sz="1800" dirty="0"/>
              <a:t> }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CassandraRow</a:t>
            </a:r>
            <a:r>
              <a:rPr lang="en-US" sz="1800" dirty="0"/>
              <a:t>{address1: 654 Poplar, address2: P. O. Box 3498}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{address1: East Shopping </a:t>
            </a:r>
            <a:r>
              <a:rPr lang="en-US" sz="1800" dirty="0" err="1"/>
              <a:t>Cntr</a:t>
            </a:r>
            <a:r>
              <a:rPr lang="en-US" sz="1800" dirty="0"/>
              <a:t>., address2: 422 Bay Road}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9" y="670512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81700" y="1708722"/>
            <a:ext cx="178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Must use get()</a:t>
            </a: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and Sorting: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29</a:t>
            </a:fld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9"/>
          <a:stretch/>
        </p:blipFill>
        <p:spPr bwMode="auto">
          <a:xfrm>
            <a:off x="4667366" y="1046072"/>
            <a:ext cx="4142271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34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259" y="270472"/>
            <a:ext cx="5065059" cy="548048"/>
          </a:xfrm>
        </p:spPr>
        <p:txBody>
          <a:bodyPr/>
          <a:lstStyle/>
          <a:p>
            <a:r>
              <a:rPr lang="en-US" dirty="0" smtClean="0"/>
              <a:t>Relationship between Terms: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</p:spPr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689126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2932996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97536" y="122122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1:1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522" y="185463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17" y="2522657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Curved Connector 14"/>
          <p:cNvCxnSpPr/>
          <p:nvPr/>
        </p:nvCxnSpPr>
        <p:spPr>
          <a:xfrm rot="10800000" flipV="1">
            <a:off x="3986133" y="2044453"/>
            <a:ext cx="1163780" cy="1154284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113790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158667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2035448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2484222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88" y="1221229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197536" y="18559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1:M (optionally 1:1)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97536" y="252527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M:1 (optionally 1:1)</a:t>
            </a:r>
          </a:p>
        </p:txBody>
      </p:sp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240352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338177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641214" y="24950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err="1" smtClean="0">
                <a:solidFill>
                  <a:srgbClr val="92D050"/>
                </a:solidFill>
              </a:rPr>
              <a:t>flatMap</a:t>
            </a:r>
            <a:r>
              <a:rPr lang="en-US" sz="1800" b="1" dirty="0" smtClean="0">
                <a:solidFill>
                  <a:srgbClr val="92D050"/>
                </a:solidFill>
              </a:rPr>
              <a:t>()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4829" y="15898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Task to Partition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74639" y="6962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map()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28253" y="29300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Action to Job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9413" y="114303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Binary Transform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0245" y="203656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Stage to Action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7052" y="248332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Stage to Transform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18022" y="33768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Job to Stage</a:t>
            </a:r>
          </a:p>
        </p:txBody>
      </p:sp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3830544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-115677" y="382362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Task to Thread on a JVM</a:t>
            </a:r>
          </a:p>
        </p:txBody>
      </p:sp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20" y="427932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53628" y="427038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92D050"/>
                </a:solidFill>
              </a:rPr>
              <a:t>DSEFS to DSE Cluster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310231" y="3156703"/>
            <a:ext cx="3447875" cy="0"/>
          </a:xfrm>
          <a:prstGeom prst="line">
            <a:avLst/>
          </a:prstGeom>
          <a:ln w="222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81052" y="364759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Logical, or Physical</a:t>
            </a: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85" y="3393727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378807" y="1544068"/>
            <a:ext cx="3447875" cy="0"/>
          </a:xfrm>
          <a:prstGeom prst="line">
            <a:avLst/>
          </a:prstGeom>
          <a:ln w="222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8807" y="4234199"/>
            <a:ext cx="3447875" cy="0"/>
          </a:xfrm>
          <a:prstGeom prst="line">
            <a:avLst/>
          </a:prstGeom>
          <a:ln w="222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071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Aggregation Example-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o.order_num</a:t>
            </a:r>
            <a:r>
              <a:rPr lang="en-US" sz="2000" dirty="0"/>
              <a:t>,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sum </a:t>
            </a:r>
            <a:r>
              <a:rPr lang="en-US" sz="2000" dirty="0"/>
              <a:t>(</a:t>
            </a:r>
            <a:r>
              <a:rPr lang="en-US" sz="2000" dirty="0" err="1"/>
              <a:t>i.total_price</a:t>
            </a:r>
            <a:r>
              <a:rPr lang="en-US" sz="2000" dirty="0"/>
              <a:t>) </a:t>
            </a:r>
            <a:r>
              <a:rPr lang="en-US" sz="2000" dirty="0" smtClean="0"/>
              <a:t>price</a:t>
            </a:r>
            <a:endParaRPr lang="en-US" sz="2000" dirty="0"/>
          </a:p>
          <a:p>
            <a:r>
              <a:rPr lang="en-US" sz="2000" dirty="0" smtClean="0"/>
              <a:t>FROM </a:t>
            </a:r>
            <a:r>
              <a:rPr lang="en-US" sz="2000" dirty="0"/>
              <a:t>orders o, items i</a:t>
            </a:r>
          </a:p>
          <a:p>
            <a:r>
              <a:rPr lang="en-US" sz="2000" dirty="0" smtClean="0"/>
              <a:t>WHERE </a:t>
            </a:r>
            <a:r>
              <a:rPr lang="en-US" sz="2000" dirty="0" err="1"/>
              <a:t>o.order_date</a:t>
            </a:r>
            <a:r>
              <a:rPr lang="en-US" sz="2000" dirty="0"/>
              <a:t> &gt; '01/01/89'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AND </a:t>
            </a:r>
            <a:r>
              <a:rPr lang="en-US" sz="2000" dirty="0" err="1"/>
              <a:t>o.customer_num</a:t>
            </a:r>
            <a:r>
              <a:rPr lang="en-US" sz="2000" dirty="0"/>
              <a:t> &gt; 110</a:t>
            </a:r>
          </a:p>
          <a:p>
            <a:r>
              <a:rPr lang="en-US" sz="2000" dirty="0"/>
              <a:t>   </a:t>
            </a:r>
            <a:r>
              <a:rPr lang="en-US" sz="2000" dirty="0" smtClean="0"/>
              <a:t>AND </a:t>
            </a:r>
            <a:r>
              <a:rPr lang="en-US" sz="2000" dirty="0" err="1" smtClean="0"/>
              <a:t>o.order_num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i.order_num</a:t>
            </a:r>
            <a:endParaRPr lang="en-US" sz="2000" dirty="0"/>
          </a:p>
          <a:p>
            <a:r>
              <a:rPr lang="en-US" sz="2000" dirty="0" smtClean="0"/>
              <a:t>GROUP BY 1</a:t>
            </a:r>
            <a:endParaRPr lang="en-US" sz="2000" dirty="0"/>
          </a:p>
          <a:p>
            <a:r>
              <a:rPr lang="en-US" sz="2000" dirty="0" smtClean="0"/>
              <a:t>ORDER BY 2;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01" y="1219232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57413" y="943066"/>
            <a:ext cx="3047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0"/>
            <a:r>
              <a:rPr lang="en-US" sz="1800" dirty="0">
                <a:solidFill>
                  <a:srgbClr val="00B0F0"/>
                </a:solidFill>
              </a:rPr>
              <a:t>How many columns are output ?</a:t>
            </a:r>
          </a:p>
          <a:p>
            <a:pPr marL="158750"/>
            <a:r>
              <a:rPr lang="en-US" sz="1800" dirty="0">
                <a:solidFill>
                  <a:srgbClr val="00B0F0"/>
                </a:solidFill>
              </a:rPr>
              <a:t>As </a:t>
            </a:r>
            <a:r>
              <a:rPr lang="en-US" sz="1800" dirty="0" smtClean="0">
                <a:solidFill>
                  <a:srgbClr val="00B0F0"/>
                </a:solidFill>
              </a:rPr>
              <a:t>any aggregate </a:t>
            </a:r>
            <a:r>
              <a:rPr lang="en-US" sz="1800" dirty="0">
                <a:solidFill>
                  <a:srgbClr val="00B0F0"/>
                </a:solidFill>
              </a:rPr>
              <a:t>query, </a:t>
            </a:r>
            <a:r>
              <a:rPr lang="en-US" sz="1800" dirty="0" smtClean="0">
                <a:solidFill>
                  <a:srgbClr val="00B0F0"/>
                </a:solidFill>
              </a:rPr>
              <a:t>(n types</a:t>
            </a:r>
            <a:r>
              <a:rPr lang="en-US" sz="1800" dirty="0">
                <a:solidFill>
                  <a:srgbClr val="00B0F0"/>
                </a:solidFill>
              </a:rPr>
              <a:t>) of columns are output. What are these types ?</a:t>
            </a:r>
          </a:p>
          <a:p>
            <a:pPr marL="158750"/>
            <a:endParaRPr lang="en-US" sz="1800" dirty="0">
              <a:solidFill>
                <a:srgbClr val="00B0F0"/>
              </a:solidFill>
            </a:endParaRPr>
          </a:p>
          <a:p>
            <a:pPr marL="158750"/>
            <a:r>
              <a:rPr lang="en-US" sz="1800" dirty="0">
                <a:solidFill>
                  <a:srgbClr val="00B0F0"/>
                </a:solidFill>
              </a:rPr>
              <a:t>Which table is read first ?</a:t>
            </a:r>
          </a:p>
          <a:p>
            <a:pPr marL="158750"/>
            <a:r>
              <a:rPr lang="en-US" sz="1800" dirty="0">
                <a:solidFill>
                  <a:srgbClr val="00B0F0"/>
                </a:solidFill>
              </a:rPr>
              <a:t>What indexes would you have in place ?</a:t>
            </a: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Grouping, </a:t>
            </a:r>
            <a:r>
              <a:rPr lang="en-US" dirty="0" err="1" smtClean="0"/>
              <a:t>reduceByKey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58709" y="1664333"/>
            <a:ext cx="8428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select("phone", "company").</a:t>
            </a:r>
          </a:p>
          <a:p>
            <a:r>
              <a:rPr lang="en-US" sz="1800" dirty="0"/>
              <a:t>   map( r =&gt; ( </a:t>
            </a:r>
            <a:r>
              <a:rPr lang="en-US" sz="1800" dirty="0" err="1">
                <a:solidFill>
                  <a:srgbClr val="00B0F0"/>
                </a:solidFill>
              </a:rPr>
              <a:t>r.getString</a:t>
            </a:r>
            <a:r>
              <a:rPr lang="en-US" sz="1800" dirty="0">
                <a:solidFill>
                  <a:srgbClr val="00B0F0"/>
                </a:solidFill>
              </a:rPr>
              <a:t>("phone").substring(0,3)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1</a:t>
            </a:r>
            <a:r>
              <a:rPr lang="en-US" sz="1800" dirty="0"/>
              <a:t>) ).</a:t>
            </a:r>
          </a:p>
          <a:p>
            <a:r>
              <a:rPr lang="en-US" sz="1800" dirty="0">
                <a:solidFill>
                  <a:srgbClr val="92D050"/>
                </a:solidFill>
              </a:rPr>
              <a:t>   </a:t>
            </a:r>
            <a:r>
              <a:rPr lang="en-US" sz="1800" dirty="0" err="1">
                <a:solidFill>
                  <a:srgbClr val="92D050"/>
                </a:solidFill>
              </a:rPr>
              <a:t>reduceByKey</a:t>
            </a:r>
            <a:r>
              <a:rPr lang="en-US" sz="1800" dirty="0">
                <a:solidFill>
                  <a:srgbClr val="92D050"/>
                </a:solidFill>
              </a:rPr>
              <a:t>(_ + _)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(415,3)</a:t>
            </a:r>
          </a:p>
          <a:p>
            <a:r>
              <a:rPr lang="en-US" sz="1800" dirty="0"/>
              <a:t>(408,1)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25" y="981747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67706" y="2024734"/>
            <a:ext cx="2509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What is the most precise name for the type of RDD that is output ?</a:t>
            </a:r>
          </a:p>
          <a:p>
            <a:pPr marL="158750"/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smtClean="0">
                <a:solidFill>
                  <a:srgbClr val="00B0F0"/>
                </a:solidFill>
              </a:rPr>
              <a:t>What does "1" do ?</a:t>
            </a: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smtClean="0">
                <a:solidFill>
                  <a:srgbClr val="00B0F0"/>
                </a:solidFill>
              </a:rPr>
              <a:t>What is "_"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Grouping, </a:t>
            </a:r>
            <a:r>
              <a:rPr lang="en-US" dirty="0" err="1" smtClean="0"/>
              <a:t>groupByKey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58709" y="148686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select("phone", "company").</a:t>
            </a:r>
          </a:p>
          <a:p>
            <a:r>
              <a:rPr lang="en-US" sz="1800" dirty="0"/>
              <a:t>   map( r =&gt; ( </a:t>
            </a:r>
            <a:r>
              <a:rPr lang="en-US" sz="1800" dirty="0" err="1">
                <a:solidFill>
                  <a:srgbClr val="00B0F0"/>
                </a:solidFill>
              </a:rPr>
              <a:t>r.getString</a:t>
            </a:r>
            <a:r>
              <a:rPr lang="en-US" sz="1800" dirty="0">
                <a:solidFill>
                  <a:srgbClr val="00B0F0"/>
                </a:solidFill>
              </a:rPr>
              <a:t>("phone").substring(0,3), </a:t>
            </a:r>
            <a:endParaRPr lang="en-US" sz="1800" dirty="0" smtClean="0">
              <a:solidFill>
                <a:srgbClr val="00B0F0"/>
              </a:solidFill>
            </a:endParaRPr>
          </a:p>
          <a:p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 smtClean="0">
                <a:solidFill>
                  <a:srgbClr val="00B0F0"/>
                </a:solidFill>
              </a:rPr>
              <a:t>        </a:t>
            </a:r>
            <a:r>
              <a:rPr lang="en-US" sz="1800" dirty="0" err="1" smtClean="0">
                <a:solidFill>
                  <a:srgbClr val="00B0F0"/>
                </a:solidFill>
              </a:rPr>
              <a:t>r.getString</a:t>
            </a:r>
            <a:r>
              <a:rPr lang="en-US" sz="1800" dirty="0">
                <a:solidFill>
                  <a:srgbClr val="00B0F0"/>
                </a:solidFill>
              </a:rPr>
              <a:t>("company") )</a:t>
            </a:r>
            <a:r>
              <a:rPr lang="en-US" sz="1800" dirty="0"/>
              <a:t> ).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groupByKey</a:t>
            </a:r>
            <a:r>
              <a:rPr lang="en-US" sz="1800" dirty="0"/>
              <a:t>()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(415,CompactBuffer(</a:t>
            </a:r>
            <a:r>
              <a:rPr lang="en-US" sz="1800" dirty="0" err="1"/>
              <a:t>Phils</a:t>
            </a:r>
            <a:r>
              <a:rPr lang="en-US" sz="1800" dirty="0"/>
              <a:t> Sports, Play Ball!, Sports Spot))</a:t>
            </a:r>
          </a:p>
          <a:p>
            <a:r>
              <a:rPr lang="en-US" sz="1800" dirty="0"/>
              <a:t>(408,CompactBuffer(All Sports Supplies))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25" y="965369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67706" y="2008356"/>
            <a:ext cx="2509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How is this different than the SQL query that proceeded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Grouping, </a:t>
            </a:r>
            <a:r>
              <a:rPr lang="en-US" dirty="0" err="1" smtClean="0"/>
              <a:t>groupByKey</a:t>
            </a:r>
            <a:r>
              <a:rPr lang="en-US" dirty="0" smtClean="0"/>
              <a:t> and map()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58709" y="1431106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select("phone", "company").</a:t>
            </a:r>
          </a:p>
          <a:p>
            <a:r>
              <a:rPr lang="en-US" sz="1800" dirty="0"/>
              <a:t>   map( r =&gt; ( </a:t>
            </a:r>
            <a:r>
              <a:rPr lang="en-US" sz="1800" dirty="0" err="1"/>
              <a:t>r.getString</a:t>
            </a:r>
            <a:r>
              <a:rPr lang="en-US" sz="1800" dirty="0"/>
              <a:t>("phone").substring(0,3),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 err="1" smtClean="0"/>
              <a:t>r.getString</a:t>
            </a:r>
            <a:r>
              <a:rPr lang="en-US" sz="1800" dirty="0"/>
              <a:t>("company") ) ).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groupByKey</a:t>
            </a:r>
            <a:r>
              <a:rPr lang="en-US" sz="1800" dirty="0"/>
              <a:t>().</a:t>
            </a:r>
          </a:p>
          <a:p>
            <a:r>
              <a:rPr lang="en-US" sz="1800" dirty="0"/>
              <a:t>   map(r =&gt; (</a:t>
            </a:r>
            <a:r>
              <a:rPr lang="en-US" sz="1800" dirty="0">
                <a:solidFill>
                  <a:srgbClr val="00B0F0"/>
                </a:solidFill>
              </a:rPr>
              <a:t>r._2.size, r._1, r._2</a:t>
            </a:r>
            <a:r>
              <a:rPr lang="en-US" sz="1800" dirty="0"/>
              <a:t>))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(3,415</a:t>
            </a:r>
            <a:r>
              <a:rPr lang="en-US" sz="1800" dirty="0" smtClean="0"/>
              <a:t>, </a:t>
            </a:r>
            <a:r>
              <a:rPr lang="en-US" sz="1800" dirty="0" err="1" smtClean="0"/>
              <a:t>CompactBuffer</a:t>
            </a:r>
            <a:r>
              <a:rPr lang="en-US" sz="1800" dirty="0" smtClean="0"/>
              <a:t>(</a:t>
            </a:r>
            <a:r>
              <a:rPr lang="en-US" sz="1800" dirty="0" err="1" smtClean="0"/>
              <a:t>Phils</a:t>
            </a:r>
            <a:r>
              <a:rPr lang="en-US" sz="1800" dirty="0" smtClean="0"/>
              <a:t> </a:t>
            </a:r>
            <a:r>
              <a:rPr lang="en-US" sz="1800" dirty="0"/>
              <a:t>Sports, Play Ball!, Sports Spot))</a:t>
            </a:r>
          </a:p>
          <a:p>
            <a:r>
              <a:rPr lang="en-US" sz="1800" dirty="0"/>
              <a:t>(1,408</a:t>
            </a:r>
            <a:r>
              <a:rPr lang="en-US" sz="1800" dirty="0" smtClean="0"/>
              <a:t>, </a:t>
            </a:r>
            <a:r>
              <a:rPr lang="en-US" sz="1800" dirty="0" err="1" smtClean="0"/>
              <a:t>CompactBuffer</a:t>
            </a:r>
            <a:r>
              <a:rPr lang="en-US" sz="1800" dirty="0" smtClean="0"/>
              <a:t>(All </a:t>
            </a:r>
            <a:r>
              <a:rPr lang="en-US" sz="1800" dirty="0"/>
              <a:t>Sports Supplies))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36" y="1590162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73867" y="2628372"/>
            <a:ext cx="178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That's called a Sequence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16741">
            <a:off x="7133418" y="3267302"/>
            <a:ext cx="783286" cy="72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Grouping, </a:t>
            </a:r>
            <a:r>
              <a:rPr lang="en-US" dirty="0" err="1"/>
              <a:t>groupByKey</a:t>
            </a:r>
            <a:r>
              <a:rPr lang="en-US" dirty="0"/>
              <a:t> and map</a:t>
            </a:r>
            <a:r>
              <a:rPr lang="en-US" dirty="0" smtClean="0"/>
              <a:t>(), add </a:t>
            </a:r>
            <a:r>
              <a:rPr lang="en-US" dirty="0" err="1" smtClean="0"/>
              <a:t>sortBy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select("phone", "company").</a:t>
            </a:r>
          </a:p>
          <a:p>
            <a:r>
              <a:rPr lang="en-US" sz="1800" dirty="0"/>
              <a:t>   map( r =&gt; ( </a:t>
            </a:r>
            <a:r>
              <a:rPr lang="en-US" sz="1800" dirty="0" err="1"/>
              <a:t>r.getString</a:t>
            </a:r>
            <a:r>
              <a:rPr lang="en-US" sz="1800" dirty="0"/>
              <a:t>("phone").substring(0,3), </a:t>
            </a:r>
            <a:r>
              <a:rPr lang="en-US" sz="1800" dirty="0" err="1"/>
              <a:t>r.getString</a:t>
            </a:r>
            <a:r>
              <a:rPr lang="en-US" sz="1800" dirty="0"/>
              <a:t>("company") ) ).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groupByKey</a:t>
            </a:r>
            <a:r>
              <a:rPr lang="en-US" sz="1800" dirty="0"/>
              <a:t>().</a:t>
            </a:r>
          </a:p>
          <a:p>
            <a:r>
              <a:rPr lang="en-US" sz="1800" dirty="0"/>
              <a:t>   map(r =&gt; (r._2.size, r._1, r._2)).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sortBy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_._1, true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(1,408,CompactBuffer(All Sports Supplies))</a:t>
            </a:r>
          </a:p>
          <a:p>
            <a:r>
              <a:rPr lang="en-US" sz="1800" dirty="0"/>
              <a:t>(3,415,CompactBuffer(</a:t>
            </a:r>
            <a:r>
              <a:rPr lang="en-US" sz="1800" dirty="0" err="1"/>
              <a:t>Phils</a:t>
            </a:r>
            <a:r>
              <a:rPr lang="en-US" sz="1800" dirty="0"/>
              <a:t> Sports, Play Ball!, Sports Spot))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14" y="2281213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4736" y="2519461"/>
            <a:ext cx="184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What are the arguments to </a:t>
            </a:r>
            <a:r>
              <a:rPr lang="en-US" sz="1800" dirty="0" err="1" smtClean="0">
                <a:solidFill>
                  <a:srgbClr val="00B0F0"/>
                </a:solidFill>
              </a:rPr>
              <a:t>sortBy</a:t>
            </a:r>
            <a:r>
              <a:rPr lang="en-US" sz="1800" dirty="0" smtClean="0">
                <a:solidFill>
                  <a:srgbClr val="00B0F0"/>
                </a:solidFill>
              </a:rPr>
              <a:t>()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Grouping, </a:t>
            </a:r>
            <a:r>
              <a:rPr lang="en-US" dirty="0" err="1" smtClean="0"/>
              <a:t>countByKey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175075" y="1955214"/>
            <a:ext cx="722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select("phone", "company").</a:t>
            </a:r>
          </a:p>
          <a:p>
            <a:r>
              <a:rPr lang="en-US" sz="1800" dirty="0"/>
              <a:t>   map( r =&gt; ( </a:t>
            </a:r>
            <a:r>
              <a:rPr lang="en-US" sz="1800" dirty="0" err="1"/>
              <a:t>r.getString</a:t>
            </a:r>
            <a:r>
              <a:rPr lang="en-US" sz="1800" dirty="0"/>
              <a:t>("phone").substring(0,3), 1) 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>
                <a:solidFill>
                  <a:srgbClr val="00B0F0"/>
                </a:solidFill>
              </a:rPr>
              <a:t>countByKey</a:t>
            </a:r>
            <a:r>
              <a:rPr lang="en-US" sz="1800" dirty="0" smtClean="0">
                <a:solidFill>
                  <a:srgbClr val="00B0F0"/>
                </a:solidFill>
              </a:rPr>
              <a:t>()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F0"/>
                </a:solidFill>
              </a:rPr>
              <a:t>rows: </a:t>
            </a:r>
            <a:r>
              <a:rPr lang="en-US" sz="1800" dirty="0" err="1">
                <a:solidFill>
                  <a:srgbClr val="00B0F0"/>
                </a:solidFill>
              </a:rPr>
              <a:t>scala.collection.Map</a:t>
            </a:r>
            <a:r>
              <a:rPr lang="en-US" sz="1800" dirty="0">
                <a:solidFill>
                  <a:srgbClr val="00B0F0"/>
                </a:solidFill>
              </a:rPr>
              <a:t>[</a:t>
            </a:r>
            <a:r>
              <a:rPr lang="en-US" sz="1800" dirty="0" err="1">
                <a:solidFill>
                  <a:srgbClr val="00B0F0"/>
                </a:solidFill>
              </a:rPr>
              <a:t>String,Long</a:t>
            </a:r>
            <a:r>
              <a:rPr lang="en-US" sz="1800" dirty="0">
                <a:solidFill>
                  <a:srgbClr val="00B0F0"/>
                </a:solidFill>
              </a:rPr>
              <a:t>] = Map(415 -&gt; 3, 408 -&gt; 1)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90" y="278795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99771" y="1321782"/>
            <a:ext cx="26215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A value is returned. Why: Where is the collect ()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What type of RDD is returned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05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Grouping: DSE side grouping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24419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68521" y="870947"/>
            <a:ext cx="0" cy="24419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24419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076" y="244205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076" y="331138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662" y="1765694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spanByKey</a:t>
            </a:r>
            <a:r>
              <a:rPr lang="en-US" sz="1600" b="1" dirty="0" smtClean="0"/>
              <a:t>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9149" y="1584580"/>
            <a:ext cx="5157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Group values for each key in the source Cassandra based RDD. Grouping is performed on the DSE side based on primary key columns.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662" y="2575243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spanBy</a:t>
            </a:r>
            <a:r>
              <a:rPr lang="en-US" sz="1600" b="1" dirty="0" smtClean="0"/>
              <a:t>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9149" y="2471766"/>
            <a:ext cx="5157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Group elements of type V in the Cassandra based RDD. Grouping is performed on the DSE side based primary key columns.</a:t>
            </a:r>
          </a:p>
        </p:txBody>
      </p:sp>
    </p:spTree>
    <p:extLst>
      <p:ext uri="{BB962C8B-B14F-4D97-AF65-F5344CB8AC3E}">
        <p14:creationId xmlns:p14="http://schemas.microsoft.com/office/powerpoint/2010/main" val="4057298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Grouping: DSE side counting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9547" y="870947"/>
            <a:ext cx="0" cy="1571109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68521" y="870947"/>
            <a:ext cx="0" cy="1571109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43058" y="870947"/>
            <a:ext cx="0" cy="1571109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076" y="244205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662" y="1765694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cassandraCount</a:t>
            </a:r>
            <a:r>
              <a:rPr lang="en-US" sz="1600" b="1" dirty="0" smtClean="0"/>
              <a:t>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9149" y="1642583"/>
            <a:ext cx="515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Returns a number of rows in the source Cassandra RDD.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1680" y="3083983"/>
            <a:ext cx="713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Similar to where/filter: requires reference to whole of partitioning key</a:t>
            </a:r>
          </a:p>
        </p:txBody>
      </p:sp>
    </p:spTree>
    <p:extLst>
      <p:ext uri="{BB962C8B-B14F-4D97-AF65-F5344CB8AC3E}">
        <p14:creationId xmlns:p14="http://schemas.microsoft.com/office/powerpoint/2010/main" val="3178344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A Binary Transform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38</a:t>
            </a:fld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5" y="1386352"/>
            <a:ext cx="3860064" cy="250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58709" y="1141175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customer</a:t>
            </a:r>
            <a:r>
              <a:rPr lang="en-US" sz="1800" dirty="0"/>
              <a:t>").</a:t>
            </a:r>
          </a:p>
          <a:p>
            <a:r>
              <a:rPr lang="en-US" sz="1800" dirty="0"/>
              <a:t>   select(</a:t>
            </a:r>
            <a:r>
              <a:rPr lang="en-US" sz="1800" dirty="0">
                <a:solidFill>
                  <a:srgbClr val="00B0F0"/>
                </a:solidFill>
              </a:rPr>
              <a:t>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", "company", "state"</a:t>
            </a:r>
            <a:r>
              <a:rPr lang="en-US" sz="1800" dirty="0"/>
              <a:t>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company:String</a:t>
            </a:r>
            <a:r>
              <a:rPr lang="en-US" sz="1800" dirty="0"/>
              <a:t>, </a:t>
            </a:r>
            <a:r>
              <a:rPr lang="en-US" sz="1800" dirty="0" err="1"/>
              <a:t>state:String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 smtClean="0">
                <a:solidFill>
                  <a:srgbClr val="92D050"/>
                </a:solidFill>
              </a:rPr>
              <a:t>     (</a:t>
            </a:r>
            <a:r>
              <a:rPr lang="en-US" sz="1800" dirty="0" err="1">
                <a:solidFill>
                  <a:srgbClr val="92D050"/>
                </a:solidFill>
              </a:rPr>
              <a:t>customer_num</a:t>
            </a:r>
            <a:r>
              <a:rPr lang="en-US" sz="1800" dirty="0">
                <a:solidFill>
                  <a:srgbClr val="92D050"/>
                </a:solidFill>
              </a:rPr>
              <a:t>, (company, state)))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o_rows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orders</a:t>
            </a:r>
            <a:r>
              <a:rPr lang="en-US" sz="1800" dirty="0"/>
              <a:t>").</a:t>
            </a:r>
          </a:p>
          <a:p>
            <a:r>
              <a:rPr lang="en-US" sz="1800" dirty="0"/>
              <a:t>   select(</a:t>
            </a:r>
            <a:r>
              <a:rPr lang="en-US" sz="1800" dirty="0">
                <a:solidFill>
                  <a:srgbClr val="00B0F0"/>
                </a:solidFill>
              </a:rPr>
              <a:t>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", "</a:t>
            </a:r>
            <a:r>
              <a:rPr lang="en-US" sz="1800" dirty="0" err="1">
                <a:solidFill>
                  <a:srgbClr val="00B0F0"/>
                </a:solidFill>
              </a:rPr>
              <a:t>order_num</a:t>
            </a:r>
            <a:r>
              <a:rPr lang="en-US" sz="1800" dirty="0">
                <a:solidFill>
                  <a:srgbClr val="00B0F0"/>
                </a:solidFill>
              </a:rPr>
              <a:t>", "</a:t>
            </a:r>
            <a:r>
              <a:rPr lang="en-US" sz="1800" dirty="0" err="1">
                <a:solidFill>
                  <a:srgbClr val="00B0F0"/>
                </a:solidFill>
              </a:rPr>
              <a:t>order_date</a:t>
            </a:r>
            <a:r>
              <a:rPr lang="en-US" sz="1800" dirty="0">
                <a:solidFill>
                  <a:srgbClr val="00B0F0"/>
                </a:solidFill>
              </a:rPr>
              <a:t>"</a:t>
            </a:r>
            <a:r>
              <a:rPr lang="en-US" sz="1800" dirty="0"/>
              <a:t>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order_num:Int</a:t>
            </a:r>
            <a:r>
              <a:rPr lang="en-US" sz="1800" dirty="0"/>
              <a:t>, </a:t>
            </a:r>
            <a:r>
              <a:rPr lang="en-US" sz="1800" dirty="0" err="1"/>
              <a:t>order_date:String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 smtClean="0">
                <a:solidFill>
                  <a:srgbClr val="92D050"/>
                </a:solidFill>
              </a:rPr>
              <a:t>     (</a:t>
            </a:r>
            <a:r>
              <a:rPr lang="en-US" sz="1800" dirty="0" err="1">
                <a:solidFill>
                  <a:srgbClr val="92D050"/>
                </a:solidFill>
              </a:rPr>
              <a:t>customer_num</a:t>
            </a:r>
            <a:r>
              <a:rPr lang="en-US" sz="1800" dirty="0">
                <a:solidFill>
                  <a:srgbClr val="92D050"/>
                </a:solidFill>
              </a:rPr>
              <a:t>, (</a:t>
            </a:r>
            <a:r>
              <a:rPr lang="en-US" sz="1800" dirty="0" err="1">
                <a:solidFill>
                  <a:srgbClr val="92D050"/>
                </a:solidFill>
              </a:rPr>
              <a:t>order_num</a:t>
            </a:r>
            <a:r>
              <a:rPr lang="en-US" sz="1800" dirty="0">
                <a:solidFill>
                  <a:srgbClr val="92D050"/>
                </a:solidFill>
              </a:rPr>
              <a:t>, </a:t>
            </a:r>
            <a:r>
              <a:rPr lang="en-US" sz="1800" dirty="0" err="1">
                <a:solidFill>
                  <a:srgbClr val="92D050"/>
                </a:solidFill>
              </a:rPr>
              <a:t>order_date</a:t>
            </a:r>
            <a:r>
              <a:rPr lang="en-US" sz="1800" dirty="0">
                <a:solidFill>
                  <a:srgbClr val="92D050"/>
                </a:solidFill>
              </a:rPr>
              <a:t>)))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62" y="818520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9843" y="1861507"/>
            <a:ext cx="1626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What is up with the green parenthesis ?</a:t>
            </a: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smtClean="0">
                <a:solidFill>
                  <a:srgbClr val="00B0F0"/>
                </a:solidFill>
              </a:rPr>
              <a:t>What type of RDD is this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Discussion Lab: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0209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join() (standard inner join)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00B0F0"/>
                </a:solidFill>
              </a:rPr>
              <a:t>c_rows.join</a:t>
            </a:r>
            <a:r>
              <a:rPr lang="en-US" sz="1800" dirty="0">
                <a:solidFill>
                  <a:srgbClr val="00B0F0"/>
                </a:solidFill>
              </a:rPr>
              <a:t>(</a:t>
            </a:r>
            <a:r>
              <a:rPr lang="en-US" sz="1800" dirty="0" err="1">
                <a:solidFill>
                  <a:srgbClr val="00B0F0"/>
                </a:solidFill>
              </a:rPr>
              <a:t>o_rows</a:t>
            </a:r>
            <a:r>
              <a:rPr lang="en-US" sz="1800" dirty="0" smtClean="0">
                <a:solidFill>
                  <a:srgbClr val="00B0F0"/>
                </a:solidFill>
              </a:rPr>
              <a:t>)</a:t>
            </a:r>
          </a:p>
          <a:p>
            <a:endParaRPr lang="en-US" sz="1800" dirty="0"/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(101,((All Sports </a:t>
            </a:r>
            <a:r>
              <a:rPr lang="en-US" sz="1800" dirty="0" err="1"/>
              <a:t>Supplies,CA</a:t>
            </a:r>
            <a:r>
              <a:rPr lang="en-US" sz="1800" dirty="0"/>
              <a:t>),(1002,05/21/1998)))</a:t>
            </a:r>
          </a:p>
          <a:p>
            <a:r>
              <a:rPr lang="en-US" sz="1800" dirty="0"/>
              <a:t>(104,((Play </a:t>
            </a:r>
            <a:r>
              <a:rPr lang="en-US" sz="1800" dirty="0" err="1"/>
              <a:t>Ball!,CA</a:t>
            </a:r>
            <a:r>
              <a:rPr lang="en-US" sz="1800" dirty="0"/>
              <a:t>),(1013,06/22/1998)))</a:t>
            </a:r>
          </a:p>
          <a:p>
            <a:r>
              <a:rPr lang="en-US" sz="1800" dirty="0"/>
              <a:t>(104,((Play </a:t>
            </a:r>
            <a:r>
              <a:rPr lang="en-US" sz="1800" dirty="0" err="1"/>
              <a:t>Ball!,CA</a:t>
            </a:r>
            <a:r>
              <a:rPr lang="en-US" sz="1800" dirty="0"/>
              <a:t>),(1011,06/18/1998)))</a:t>
            </a:r>
          </a:p>
          <a:p>
            <a:r>
              <a:rPr lang="en-US" sz="1800" dirty="0"/>
              <a:t>(104,((Play </a:t>
            </a:r>
            <a:r>
              <a:rPr lang="en-US" sz="1800" dirty="0" err="1"/>
              <a:t>Ball!,CA</a:t>
            </a:r>
            <a:r>
              <a:rPr lang="en-US" sz="1800" dirty="0"/>
              <a:t>),(1001,05/20/1998)))</a:t>
            </a:r>
          </a:p>
          <a:p>
            <a:r>
              <a:rPr lang="en-US" sz="1800" dirty="0"/>
              <a:t>(104,((Play </a:t>
            </a:r>
            <a:r>
              <a:rPr lang="en-US" sz="1800" dirty="0" err="1"/>
              <a:t>Ball!,CA</a:t>
            </a:r>
            <a:r>
              <a:rPr lang="en-US" sz="1800" dirty="0"/>
              <a:t>),(1003,05/22/1998)))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01" y="1102270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96100" y="2140480"/>
            <a:ext cx="20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Also; </a:t>
            </a:r>
            <a:r>
              <a:rPr lang="en-US" sz="1800" dirty="0" err="1" smtClean="0">
                <a:solidFill>
                  <a:srgbClr val="00B0F0"/>
                </a:solidFill>
              </a:rPr>
              <a:t>leftOuterJoin</a:t>
            </a:r>
            <a:r>
              <a:rPr lang="en-US" sz="1800" dirty="0" smtClean="0">
                <a:solidFill>
                  <a:srgbClr val="00B0F0"/>
                </a:solidFill>
              </a:rPr>
              <a:t>(), </a:t>
            </a:r>
            <a:r>
              <a:rPr lang="en-US" sz="1800" dirty="0" err="1" smtClean="0">
                <a:solidFill>
                  <a:srgbClr val="00B0F0"/>
                </a:solidFill>
              </a:rPr>
              <a:t>rightOuterJoin</a:t>
            </a:r>
            <a:r>
              <a:rPr lang="en-US" sz="1800" dirty="0" smtClean="0">
                <a:solidFill>
                  <a:srgbClr val="00B0F0"/>
                </a:solidFill>
              </a:rPr>
              <a:t>(), </a:t>
            </a:r>
            <a:r>
              <a:rPr lang="en-US" sz="1800" dirty="0" err="1" smtClean="0">
                <a:solidFill>
                  <a:srgbClr val="00B0F0"/>
                </a:solidFill>
              </a:rPr>
              <a:t>fullOuterJoin</a:t>
            </a:r>
            <a:r>
              <a:rPr lang="en-US" sz="1800" dirty="0" smtClean="0">
                <a:solidFill>
                  <a:srgbClr val="00B0F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same, different (than prior page)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00B0F0"/>
                </a:solidFill>
              </a:rPr>
              <a:t>o_rows.join</a:t>
            </a:r>
            <a:r>
              <a:rPr lang="en-US" sz="1800" dirty="0">
                <a:solidFill>
                  <a:srgbClr val="00B0F0"/>
                </a:solidFill>
              </a:rPr>
              <a:t>(</a:t>
            </a:r>
            <a:r>
              <a:rPr lang="en-US" sz="1800" dirty="0" err="1">
                <a:solidFill>
                  <a:srgbClr val="00B0F0"/>
                </a:solidFill>
              </a:rPr>
              <a:t>c_rows</a:t>
            </a:r>
            <a:r>
              <a:rPr lang="en-US" sz="1800" dirty="0" smtClean="0">
                <a:solidFill>
                  <a:srgbClr val="00B0F0"/>
                </a:solidFill>
              </a:rPr>
              <a:t>)</a:t>
            </a:r>
          </a:p>
          <a:p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(101,((1002,05/21/1998),(All Sports </a:t>
            </a:r>
            <a:r>
              <a:rPr lang="en-US" sz="1800" dirty="0" err="1"/>
              <a:t>Supplies,CA</a:t>
            </a:r>
            <a:r>
              <a:rPr lang="en-US" sz="1800" dirty="0"/>
              <a:t>)))</a:t>
            </a:r>
          </a:p>
          <a:p>
            <a:r>
              <a:rPr lang="en-US" sz="1800" dirty="0"/>
              <a:t>(104,((1013,06/22/1998),(Play </a:t>
            </a:r>
            <a:r>
              <a:rPr lang="en-US" sz="1800" dirty="0" err="1"/>
              <a:t>Ball!,CA</a:t>
            </a:r>
            <a:r>
              <a:rPr lang="en-US" sz="1800" dirty="0"/>
              <a:t>)))</a:t>
            </a:r>
          </a:p>
          <a:p>
            <a:r>
              <a:rPr lang="en-US" sz="1800" dirty="0"/>
              <a:t>(104,((1011,06/18/1998),(Play </a:t>
            </a:r>
            <a:r>
              <a:rPr lang="en-US" sz="1800" dirty="0" err="1"/>
              <a:t>Ball!,CA</a:t>
            </a:r>
            <a:r>
              <a:rPr lang="en-US" sz="1800" dirty="0"/>
              <a:t>)))</a:t>
            </a:r>
          </a:p>
          <a:p>
            <a:r>
              <a:rPr lang="en-US" sz="1800" dirty="0"/>
              <a:t>(104,((1001,05/20/1998),(Play </a:t>
            </a:r>
            <a:r>
              <a:rPr lang="en-US" sz="1800" dirty="0" err="1"/>
              <a:t>Ball!,CA</a:t>
            </a:r>
            <a:r>
              <a:rPr lang="en-US" sz="1800" dirty="0"/>
              <a:t>)))</a:t>
            </a:r>
          </a:p>
          <a:p>
            <a:r>
              <a:rPr lang="en-US" sz="1800" dirty="0"/>
              <a:t>(104,((1003,05/22/1998),(Play </a:t>
            </a:r>
            <a:r>
              <a:rPr lang="en-US" sz="1800" dirty="0" err="1"/>
              <a:t>Ball!,CA</a:t>
            </a:r>
            <a:r>
              <a:rPr lang="en-US" sz="1800" dirty="0"/>
              <a:t>)))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62" y="1119603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9843" y="2162590"/>
            <a:ext cx="162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How does the output differ than the prior page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</a:t>
            </a:r>
            <a:r>
              <a:rPr lang="en-US" dirty="0" err="1" smtClean="0"/>
              <a:t>leftOuterJoin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/>
              <a:t>o_rows.leftOuterJoin</a:t>
            </a:r>
            <a:r>
              <a:rPr lang="en-US" sz="1800" dirty="0"/>
              <a:t>(</a:t>
            </a:r>
            <a:r>
              <a:rPr lang="en-US" sz="1800" dirty="0" err="1"/>
              <a:t>c_rows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(119,((1016,06/29/1998),None))</a:t>
            </a:r>
          </a:p>
          <a:p>
            <a:r>
              <a:rPr lang="en-US" sz="1800" dirty="0" smtClean="0"/>
              <a:t>      ...</a:t>
            </a:r>
            <a:endParaRPr lang="en-US" sz="1800" dirty="0"/>
          </a:p>
          <a:p>
            <a:r>
              <a:rPr lang="en-US" sz="1800" dirty="0"/>
              <a:t>(115,((1010,06/17/1998),None))</a:t>
            </a:r>
          </a:p>
          <a:p>
            <a:r>
              <a:rPr lang="en-US" sz="1800" dirty="0"/>
              <a:t>(101,((1002,05/21/1998),Some((All Sports </a:t>
            </a:r>
            <a:r>
              <a:rPr lang="en-US" sz="1800" dirty="0" err="1"/>
              <a:t>Supplies,CA</a:t>
            </a:r>
            <a:r>
              <a:rPr lang="en-US" sz="1800" dirty="0"/>
              <a:t>))))</a:t>
            </a:r>
          </a:p>
          <a:p>
            <a:r>
              <a:rPr lang="en-US" sz="1800" dirty="0"/>
              <a:t>(116,((1005,05/24/1998),None</a:t>
            </a:r>
            <a:r>
              <a:rPr lang="en-US" sz="1800" dirty="0" smtClean="0"/>
              <a:t>))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...</a:t>
            </a: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51" y="512768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2232" y="1555755"/>
            <a:ext cx="162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Inner join ? Outer join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How do they differ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Where no match-pair exists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/>
              <a:t>o_rows.leftOuterJoin</a:t>
            </a:r>
            <a:r>
              <a:rPr lang="en-US" sz="1800" dirty="0"/>
              <a:t>(</a:t>
            </a:r>
            <a:r>
              <a:rPr lang="en-US" sz="1800" dirty="0" err="1"/>
              <a:t>c_rows</a:t>
            </a:r>
            <a:r>
              <a:rPr lang="en-US" sz="1800" dirty="0"/>
              <a:t>).</a:t>
            </a:r>
          </a:p>
          <a:p>
            <a:r>
              <a:rPr lang="en-US" sz="1800" dirty="0"/>
              <a:t>   filter{case (</a:t>
            </a:r>
            <a:r>
              <a:rPr lang="en-US" sz="1800" dirty="0" err="1"/>
              <a:t>pk</a:t>
            </a:r>
            <a:r>
              <a:rPr lang="en-US" sz="1800" dirty="0"/>
              <a:t>, (</a:t>
            </a:r>
            <a:r>
              <a:rPr lang="en-US" sz="1800" dirty="0" err="1"/>
              <a:t>row_o</a:t>
            </a:r>
            <a:r>
              <a:rPr lang="en-US" sz="1800" dirty="0"/>
              <a:t>, </a:t>
            </a:r>
            <a:r>
              <a:rPr lang="en-US" sz="1800" dirty="0" err="1"/>
              <a:t>row_c</a:t>
            </a:r>
            <a:r>
              <a:rPr lang="en-US" sz="1800" dirty="0"/>
              <a:t>)) =&gt; !</a:t>
            </a:r>
            <a:r>
              <a:rPr lang="en-US" sz="1800" dirty="0" err="1"/>
              <a:t>row_c.isDefined</a:t>
            </a:r>
            <a:r>
              <a:rPr lang="en-US" sz="1800" dirty="0" smtClean="0"/>
              <a:t>}</a:t>
            </a:r>
          </a:p>
          <a:p>
            <a:endParaRPr lang="en-US" sz="1800" dirty="0"/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endParaRPr lang="en-US" sz="1800" dirty="0" smtClean="0"/>
          </a:p>
          <a:p>
            <a:r>
              <a:rPr lang="en-US" sz="1800" dirty="0" smtClean="0">
                <a:solidFill>
                  <a:srgbClr val="00B0F0"/>
                </a:solidFill>
              </a:rPr>
              <a:t>(</a:t>
            </a:r>
            <a:r>
              <a:rPr lang="en-US" sz="1800" dirty="0">
                <a:solidFill>
                  <a:srgbClr val="00B0F0"/>
                </a:solidFill>
              </a:rPr>
              <a:t>119,((1016,06/29/1998),None))</a:t>
            </a:r>
          </a:p>
          <a:p>
            <a:r>
              <a:rPr lang="en-US" sz="1800" dirty="0">
                <a:solidFill>
                  <a:srgbClr val="00B0F0"/>
                </a:solidFill>
              </a:rPr>
              <a:t>(112,((1006,05/30/1998),None))</a:t>
            </a:r>
          </a:p>
          <a:p>
            <a:r>
              <a:rPr lang="en-US" sz="1800" dirty="0">
                <a:solidFill>
                  <a:srgbClr val="00B0F0"/>
                </a:solidFill>
              </a:rPr>
              <a:t>(126,((1022,07/24/1998),None))</a:t>
            </a:r>
          </a:p>
          <a:p>
            <a:r>
              <a:rPr lang="en-US" sz="1800" dirty="0">
                <a:solidFill>
                  <a:srgbClr val="00B0F0"/>
                </a:solidFill>
              </a:rPr>
              <a:t>(120,((1017,07/09/1998),None</a:t>
            </a:r>
            <a:r>
              <a:rPr lang="en-US" sz="1800" dirty="0" smtClean="0">
                <a:solidFill>
                  <a:srgbClr val="00B0F0"/>
                </a:solidFill>
              </a:rPr>
              <a:t>))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...</a:t>
            </a: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599" y="1907036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37180" y="2950023"/>
            <a:ext cx="162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Use case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385" y="947853"/>
            <a:ext cx="79173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(119,((1016,</a:t>
            </a:r>
            <a:r>
              <a:rPr lang="en-US" sz="1800" dirty="0">
                <a:solidFill>
                  <a:srgbClr val="C00000"/>
                </a:solidFill>
              </a:rPr>
              <a:t>null</a:t>
            </a:r>
            <a:r>
              <a:rPr lang="en-US" sz="1800" dirty="0"/>
              <a:t>),</a:t>
            </a:r>
            <a:r>
              <a:rPr lang="en-US" sz="1800" dirty="0">
                <a:solidFill>
                  <a:srgbClr val="00B0F0"/>
                </a:solidFill>
              </a:rPr>
              <a:t>Some(NJ</a:t>
            </a:r>
            <a:r>
              <a:rPr lang="en-US" sz="1800" dirty="0" smtClean="0">
                <a:solidFill>
                  <a:srgbClr val="00B0F0"/>
                </a:solidFill>
              </a:rPr>
              <a:t>)</a:t>
            </a:r>
            <a:r>
              <a:rPr lang="en-US" sz="1800" dirty="0" smtClean="0"/>
              <a:t>))</a:t>
            </a:r>
          </a:p>
          <a:p>
            <a:r>
              <a:rPr lang="en-US" sz="1800" dirty="0"/>
              <a:t>(126,((1022,</a:t>
            </a:r>
            <a:r>
              <a:rPr lang="en-US" sz="1800" dirty="0">
                <a:solidFill>
                  <a:srgbClr val="C00000"/>
                </a:solidFill>
              </a:rPr>
              <a:t>09/02/1998</a:t>
            </a:r>
            <a:r>
              <a:rPr lang="en-US" sz="1800" dirty="0"/>
              <a:t>),</a:t>
            </a:r>
            <a:r>
              <a:rPr lang="en-US" sz="1800" dirty="0">
                <a:solidFill>
                  <a:srgbClr val="00B0F0"/>
                </a:solidFill>
              </a:rPr>
              <a:t>Some(CO</a:t>
            </a:r>
            <a:r>
              <a:rPr lang="en-US" sz="1800" dirty="0" smtClean="0">
                <a:solidFill>
                  <a:srgbClr val="00B0F0"/>
                </a:solidFill>
              </a:rPr>
              <a:t>)</a:t>
            </a:r>
            <a:r>
              <a:rPr lang="en-US" sz="1800" dirty="0" smtClean="0"/>
              <a:t>))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92D050"/>
                </a:solidFill>
              </a:rPr>
              <a:t> map{r =&gt; ( r._1, r._2._1._2, r._2._1._1, r._2._2 </a:t>
            </a:r>
            <a:r>
              <a:rPr lang="en-US" sz="1800" dirty="0" smtClean="0">
                <a:solidFill>
                  <a:srgbClr val="92D050"/>
                </a:solidFill>
              </a:rPr>
              <a:t>)}</a:t>
            </a:r>
          </a:p>
          <a:p>
            <a:endParaRPr lang="en-US" sz="1800" dirty="0"/>
          </a:p>
          <a:p>
            <a:r>
              <a:rPr lang="en-US" sz="1800" dirty="0"/>
              <a:t>(119,null,1016,Some(NJ))</a:t>
            </a:r>
          </a:p>
          <a:p>
            <a:r>
              <a:rPr lang="en-US" sz="1800" dirty="0" smtClean="0"/>
              <a:t>(</a:t>
            </a:r>
            <a:r>
              <a:rPr lang="en-US" sz="1800" dirty="0"/>
              <a:t>126,09/02/1998,1022,Some(CO</a:t>
            </a:r>
            <a:r>
              <a:rPr lang="en-US" sz="1800" dirty="0" smtClean="0"/>
              <a:t>))</a:t>
            </a:r>
          </a:p>
          <a:p>
            <a:endParaRPr lang="en-US" sz="1800" dirty="0"/>
          </a:p>
          <a:p>
            <a:r>
              <a:rPr lang="en-US" sz="1800" dirty="0"/>
              <a:t> map{r =&gt; ( r._1, </a:t>
            </a:r>
            <a:r>
              <a:rPr lang="en-US" sz="1800" dirty="0">
                <a:solidFill>
                  <a:srgbClr val="C00000"/>
                </a:solidFill>
              </a:rPr>
              <a:t>Option(r._2._1._2)</a:t>
            </a:r>
            <a:r>
              <a:rPr lang="en-US" sz="1800" dirty="0"/>
              <a:t>, r._2._1._1, r._2._2 )}.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map{r </a:t>
            </a:r>
            <a:r>
              <a:rPr lang="en-US" sz="1800" dirty="0"/>
              <a:t>=&gt; ( r._1, </a:t>
            </a:r>
            <a:r>
              <a:rPr lang="en-US" sz="1800" dirty="0">
                <a:solidFill>
                  <a:srgbClr val="C00000"/>
                </a:solidFill>
              </a:rPr>
              <a:t>r._2.getOrElse("N/A")</a:t>
            </a:r>
            <a:r>
              <a:rPr lang="en-US" sz="1800" dirty="0"/>
              <a:t>, r._3, r._4.</a:t>
            </a:r>
            <a:r>
              <a:rPr lang="en-US" sz="1800" dirty="0">
                <a:solidFill>
                  <a:srgbClr val="7030A0"/>
                </a:solidFill>
              </a:rPr>
              <a:t>get</a:t>
            </a:r>
            <a:r>
              <a:rPr lang="en-US" sz="1800" dirty="0"/>
              <a:t> </a:t>
            </a:r>
            <a:r>
              <a:rPr lang="en-US" sz="1800" dirty="0" smtClean="0"/>
              <a:t>)}</a:t>
            </a:r>
          </a:p>
          <a:p>
            <a:endParaRPr lang="en-US" sz="1800" dirty="0"/>
          </a:p>
          <a:p>
            <a:r>
              <a:rPr lang="en-US" sz="1800" dirty="0" smtClean="0"/>
              <a:t>(</a:t>
            </a:r>
            <a:r>
              <a:rPr lang="en-US" sz="1800" dirty="0"/>
              <a:t>119,</a:t>
            </a:r>
            <a:r>
              <a:rPr lang="en-US" sz="1800" dirty="0">
                <a:solidFill>
                  <a:srgbClr val="C00000"/>
                </a:solidFill>
              </a:rPr>
              <a:t>N/A</a:t>
            </a:r>
            <a:r>
              <a:rPr lang="en-US" sz="1800" dirty="0"/>
              <a:t>,1016,</a:t>
            </a:r>
            <a:r>
              <a:rPr lang="en-US" sz="1800" dirty="0">
                <a:solidFill>
                  <a:srgbClr val="8031A7"/>
                </a:solidFill>
              </a:rPr>
              <a:t>NJ</a:t>
            </a:r>
            <a:r>
              <a:rPr lang="en-US" sz="1800" dirty="0"/>
              <a:t>)</a:t>
            </a:r>
          </a:p>
          <a:p>
            <a:r>
              <a:rPr lang="en-US" sz="1800" dirty="0" smtClean="0"/>
              <a:t>(</a:t>
            </a:r>
            <a:r>
              <a:rPr lang="en-US" sz="1800" dirty="0"/>
              <a:t>126,</a:t>
            </a:r>
            <a:r>
              <a:rPr lang="en-US" sz="1800" dirty="0">
                <a:solidFill>
                  <a:srgbClr val="C00000"/>
                </a:solidFill>
              </a:rPr>
              <a:t>09/02/1998</a:t>
            </a:r>
            <a:r>
              <a:rPr lang="en-US" sz="1800" dirty="0"/>
              <a:t>,1022,</a:t>
            </a:r>
            <a:r>
              <a:rPr lang="en-US" sz="1800" dirty="0">
                <a:solidFill>
                  <a:srgbClr val="7030A0"/>
                </a:solidFill>
              </a:rPr>
              <a:t>CO</a:t>
            </a:r>
            <a:r>
              <a:rPr lang="en-US" sz="18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: How do you pick that apart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44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744" y="296375"/>
            <a:ext cx="1246569" cy="117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68789" y="1632111"/>
            <a:ext cx="2252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The Some() will come from an outer join.</a:t>
            </a:r>
          </a:p>
          <a:p>
            <a:r>
              <a:rPr lang="en-US" sz="1800" dirty="0" smtClean="0">
                <a:solidFill>
                  <a:srgbClr val="8031A7"/>
                </a:solidFill>
              </a:rPr>
              <a:t>.get will ditch that</a:t>
            </a:r>
          </a:p>
          <a:p>
            <a:endParaRPr lang="en-US" sz="1800" dirty="0" smtClean="0">
              <a:solidFill>
                <a:srgbClr val="8031A7"/>
              </a:solidFill>
            </a:endParaRPr>
          </a:p>
          <a:p>
            <a:r>
              <a:rPr lang="en-US" sz="1800" dirty="0" smtClean="0">
                <a:solidFill>
                  <a:srgbClr val="92D050"/>
                </a:solidFill>
              </a:rPr>
              <a:t>Tuple =&gt; Ordinals</a:t>
            </a:r>
          </a:p>
          <a:p>
            <a:endParaRPr lang="en-US" sz="1800" dirty="0">
              <a:solidFill>
                <a:srgbClr val="8031A7"/>
              </a:solidFill>
            </a:endParaRPr>
          </a:p>
          <a:p>
            <a:r>
              <a:rPr lang="en-US" sz="1800" dirty="0" smtClean="0">
                <a:solidFill>
                  <a:srgbClr val="C00000"/>
                </a:solidFill>
              </a:rPr>
              <a:t>Option(), then .</a:t>
            </a:r>
            <a:r>
              <a:rPr lang="en-US" sz="1800" dirty="0" err="1" smtClean="0">
                <a:solidFill>
                  <a:srgbClr val="C00000"/>
                </a:solidFill>
              </a:rPr>
              <a:t>getOrElse</a:t>
            </a:r>
            <a:r>
              <a:rPr lang="en-US" sz="1800" dirty="0" smtClean="0">
                <a:solidFill>
                  <a:srgbClr val="C00000"/>
                </a:solidFill>
              </a:rPr>
              <a:t> to lose the null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974" y="1554185"/>
            <a:ext cx="542179" cy="67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23024" y="2631688"/>
            <a:ext cx="405904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3024" y="2951353"/>
            <a:ext cx="405904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18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DSE side joining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customer</a:t>
            </a:r>
            <a:r>
              <a:rPr lang="en-US" sz="1800" dirty="0"/>
              <a:t>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company:String</a:t>
            </a:r>
            <a:r>
              <a:rPr lang="en-US" sz="1800" dirty="0"/>
              <a:t>, </a:t>
            </a:r>
            <a:r>
              <a:rPr lang="en-US" sz="1800" dirty="0" err="1"/>
              <a:t>state:String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(</a:t>
            </a:r>
            <a:r>
              <a:rPr lang="en-US" sz="1800" dirty="0" err="1"/>
              <a:t>customer_num</a:t>
            </a:r>
            <a:r>
              <a:rPr lang="en-US" sz="1800" dirty="0"/>
              <a:t>, (company, state)))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o_rows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</a:t>
            </a:r>
            <a:r>
              <a:rPr lang="en-US" sz="1800" dirty="0">
                <a:solidFill>
                  <a:srgbClr val="00B0F0"/>
                </a:solidFill>
              </a:rPr>
              <a:t>orders</a:t>
            </a:r>
            <a:r>
              <a:rPr lang="en-US" sz="1800" dirty="0"/>
              <a:t>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</a:t>
            </a:r>
            <a:r>
              <a:rPr lang="en-US" sz="1800" dirty="0" err="1"/>
              <a:t>order_num</a:t>
            </a:r>
            <a:r>
              <a:rPr lang="en-US" sz="1800" dirty="0"/>
              <a:t>", "</a:t>
            </a:r>
            <a:r>
              <a:rPr lang="en-US" sz="1800" dirty="0" err="1"/>
              <a:t>order_date</a:t>
            </a:r>
            <a:r>
              <a:rPr lang="en-US" sz="1800" dirty="0"/>
              <a:t>").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order_num:Int</a:t>
            </a:r>
            <a:r>
              <a:rPr lang="en-US" sz="1800" dirty="0"/>
              <a:t>, </a:t>
            </a:r>
            <a:r>
              <a:rPr lang="en-US" sz="1800" dirty="0" err="1"/>
              <a:t>order_date:String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(</a:t>
            </a:r>
            <a:r>
              <a:rPr lang="en-US" sz="1800" dirty="0" err="1"/>
              <a:t>customer_num</a:t>
            </a:r>
            <a:r>
              <a:rPr lang="en-US" sz="1800" dirty="0"/>
              <a:t>, (</a:t>
            </a:r>
            <a:r>
              <a:rPr lang="en-US" sz="1800" dirty="0" err="1"/>
              <a:t>order_num</a:t>
            </a:r>
            <a:r>
              <a:rPr lang="en-US" sz="1800" dirty="0"/>
              <a:t>, </a:t>
            </a:r>
            <a:r>
              <a:rPr lang="en-US" sz="1800" dirty="0" err="1"/>
              <a:t>order_date</a:t>
            </a:r>
            <a:r>
              <a:rPr lang="en-US" sz="1800" dirty="0"/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1946855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DSE side joining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918150"/>
            <a:ext cx="84280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/>
              <a:t>c_rows.joinWithCassandraTable</a:t>
            </a:r>
            <a:r>
              <a:rPr lang="en-US" sz="1800" dirty="0"/>
              <a:t>("ks_7571", "orders").</a:t>
            </a:r>
          </a:p>
          <a:p>
            <a:r>
              <a:rPr lang="en-US" sz="1800" dirty="0"/>
              <a:t>   on(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"))</a:t>
            </a:r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</a:t>
            </a:r>
            <a:r>
              <a:rPr lang="en-US" sz="1800" dirty="0" err="1">
                <a:solidFill>
                  <a:srgbClr val="FF0000"/>
                </a:solidFill>
              </a:rPr>
              <a:t>java.lang.IllegalArgumentException</a:t>
            </a:r>
            <a:r>
              <a:rPr lang="en-US" sz="1800" dirty="0">
                <a:solidFill>
                  <a:srgbClr val="FF0000"/>
                </a:solidFill>
              </a:rPr>
              <a:t>: requirement failed: 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// Can't </a:t>
            </a:r>
            <a:r>
              <a:rPr lang="en-US" sz="1800" dirty="0">
                <a:solidFill>
                  <a:srgbClr val="FF0000"/>
                </a:solidFill>
              </a:rPr>
              <a:t>join without the full partition key. Missing: [ Set(</a:t>
            </a:r>
            <a:r>
              <a:rPr lang="en-US" sz="1800" dirty="0" err="1">
                <a:solidFill>
                  <a:srgbClr val="FF0000"/>
                </a:solidFill>
              </a:rPr>
              <a:t>order_num</a:t>
            </a:r>
            <a:r>
              <a:rPr lang="en-US" sz="1800" dirty="0">
                <a:solidFill>
                  <a:srgbClr val="FF0000"/>
                </a:solidFill>
              </a:rPr>
              <a:t>) ]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/>
              <a:t>o_rows.joinWithCassandraTable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on(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"))</a:t>
            </a:r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</a:t>
            </a:r>
            <a:r>
              <a:rPr lang="en-US" sz="1800" dirty="0" err="1">
                <a:solidFill>
                  <a:srgbClr val="FF0000"/>
                </a:solidFill>
              </a:rPr>
              <a:t>java.lang.IllegalArgumentException</a:t>
            </a:r>
            <a:r>
              <a:rPr lang="en-US" sz="1800" dirty="0">
                <a:solidFill>
                  <a:srgbClr val="FF0000"/>
                </a:solidFill>
              </a:rPr>
              <a:t>: requirement failed: </a:t>
            </a:r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// Can't </a:t>
            </a:r>
            <a:r>
              <a:rPr lang="en-US" sz="1800" dirty="0">
                <a:solidFill>
                  <a:srgbClr val="FF0000"/>
                </a:solidFill>
              </a:rPr>
              <a:t>join without the full partition key. Missing: [ Set(</a:t>
            </a:r>
            <a:r>
              <a:rPr lang="en-US" sz="1800" dirty="0" err="1">
                <a:solidFill>
                  <a:srgbClr val="FF0000"/>
                </a:solidFill>
              </a:rPr>
              <a:t>order_num</a:t>
            </a:r>
            <a:r>
              <a:rPr lang="en-US" sz="1800" dirty="0">
                <a:solidFill>
                  <a:srgbClr val="FF0000"/>
                </a:solidFill>
              </a:rPr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3804094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DSE side joining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973907"/>
            <a:ext cx="84280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o_rows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"orders").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</a:t>
            </a:r>
            <a:r>
              <a:rPr lang="en-US" sz="1800" dirty="0" err="1"/>
              <a:t>order_num</a:t>
            </a:r>
            <a:r>
              <a:rPr lang="en-US" sz="1800" dirty="0"/>
              <a:t>", "</a:t>
            </a:r>
            <a:r>
              <a:rPr lang="en-US" sz="1800" dirty="0" err="1"/>
              <a:t>order_date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keyBy</a:t>
            </a:r>
            <a:r>
              <a:rPr lang="en-US" sz="1800" dirty="0"/>
              <a:t>[Tuple1[</a:t>
            </a:r>
            <a:r>
              <a:rPr lang="en-US" sz="1800" dirty="0" err="1"/>
              <a:t>Int</a:t>
            </a:r>
            <a:r>
              <a:rPr lang="en-US" sz="1800" dirty="0"/>
              <a:t>]]("</a:t>
            </a:r>
            <a:r>
              <a:rPr lang="en-US" sz="1800" dirty="0" err="1"/>
              <a:t>customer_num</a:t>
            </a:r>
            <a:r>
              <a:rPr lang="en-US" sz="1800" dirty="0"/>
              <a:t>")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/>
              <a:t>o_rows.joinWithCassandraTable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on(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 smtClean="0"/>
              <a:t>"))</a:t>
            </a:r>
          </a:p>
          <a:p>
            <a:endParaRPr lang="en-US" sz="1800" dirty="0"/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600" dirty="0">
                <a:solidFill>
                  <a:srgbClr val="FF0000"/>
                </a:solidFill>
              </a:rPr>
              <a:t>// ERROR  2018-07-21 20:46:03,465 </a:t>
            </a:r>
            <a:r>
              <a:rPr lang="en-US" sz="1600" dirty="0" err="1">
                <a:solidFill>
                  <a:srgbClr val="FF0000"/>
                </a:solidFill>
              </a:rPr>
              <a:t>org.apache.spark.scheduler.TaskSetManager</a:t>
            </a:r>
            <a:r>
              <a:rPr lang="en-US" sz="1600" dirty="0">
                <a:solidFill>
                  <a:srgbClr val="FF0000"/>
                </a:solidFill>
              </a:rPr>
              <a:t>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Lost task 1.0 in stage 0.0 (TID 1, 127.0.0.1, executor 0):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</a:t>
            </a:r>
            <a:r>
              <a:rPr lang="en-US" sz="1600" dirty="0" err="1">
                <a:solidFill>
                  <a:srgbClr val="FF0000"/>
                </a:solidFill>
              </a:rPr>
              <a:t>com.datastax.spark.connector.types.TypeConversionException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Cannot convert object (110) of type class scala.Tuple1 to </a:t>
            </a:r>
            <a:r>
              <a:rPr lang="en-US" sz="1600" dirty="0" err="1">
                <a:solidFill>
                  <a:srgbClr val="FF0000"/>
                </a:solidFill>
              </a:rPr>
              <a:t>java.lang.Integer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094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Joining: DSE side joining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o_rows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"orders").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</a:t>
            </a:r>
            <a:r>
              <a:rPr lang="en-US" sz="1800" dirty="0" err="1"/>
              <a:t>order_num</a:t>
            </a:r>
            <a:r>
              <a:rPr lang="en-US" sz="1800" dirty="0"/>
              <a:t>", "</a:t>
            </a:r>
            <a:r>
              <a:rPr lang="en-US" sz="1800" dirty="0" err="1"/>
              <a:t>order_date</a:t>
            </a:r>
            <a:r>
              <a:rPr lang="en-US" sz="1800" dirty="0"/>
              <a:t>").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keyBy</a:t>
            </a:r>
            <a:r>
              <a:rPr lang="en-US" sz="1800" dirty="0"/>
              <a:t>(row =&gt; </a:t>
            </a:r>
            <a:r>
              <a:rPr lang="en-US" sz="1800" dirty="0" err="1"/>
              <a:t>row.getInt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 smtClean="0"/>
              <a:t>"))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j_rows</a:t>
            </a:r>
            <a:r>
              <a:rPr lang="en-US" sz="1800" dirty="0"/>
              <a:t> = </a:t>
            </a:r>
            <a:r>
              <a:rPr lang="en-US" sz="1800" dirty="0" err="1"/>
              <a:t>o_rows.joinWithCassandraTable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on(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 smtClean="0"/>
              <a:t>"))</a:t>
            </a:r>
          </a:p>
          <a:p>
            <a:endParaRPr lang="en-US" sz="1800" dirty="0"/>
          </a:p>
          <a:p>
            <a:r>
              <a:rPr lang="en-US" sz="1800" dirty="0" err="1"/>
              <a:t>j_rows.collect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((101,CassandraRow{</a:t>
            </a:r>
            <a:r>
              <a:rPr lang="en-US" sz="1800" dirty="0" err="1"/>
              <a:t>customer_num</a:t>
            </a:r>
            <a:r>
              <a:rPr lang="en-US" sz="1800" dirty="0"/>
              <a:t>: 101, </a:t>
            </a:r>
            <a:r>
              <a:rPr lang="en-US" sz="1800" dirty="0" err="1"/>
              <a:t>order_num</a:t>
            </a:r>
            <a:r>
              <a:rPr lang="en-US" sz="1800" dirty="0"/>
              <a:t>: 1002, ...</a:t>
            </a:r>
          </a:p>
          <a:p>
            <a:r>
              <a:rPr lang="en-US" sz="1800" dirty="0"/>
              <a:t>((104,CassandraRow{</a:t>
            </a:r>
            <a:r>
              <a:rPr lang="en-US" sz="1800" dirty="0" err="1"/>
              <a:t>customer_num</a:t>
            </a:r>
            <a:r>
              <a:rPr lang="en-US" sz="1800" dirty="0"/>
              <a:t>: 104, </a:t>
            </a:r>
            <a:r>
              <a:rPr lang="en-US" sz="1800" dirty="0" err="1"/>
              <a:t>order_num</a:t>
            </a:r>
            <a:r>
              <a:rPr lang="en-US" sz="1800" dirty="0"/>
              <a:t>: 1013, ...</a:t>
            </a:r>
          </a:p>
          <a:p>
            <a:r>
              <a:rPr lang="en-US" sz="1800" dirty="0"/>
              <a:t>   ...</a:t>
            </a:r>
          </a:p>
        </p:txBody>
      </p:sp>
    </p:spTree>
    <p:extLst>
      <p:ext uri="{BB962C8B-B14F-4D97-AF65-F5344CB8AC3E}">
        <p14:creationId xmlns:p14="http://schemas.microsoft.com/office/powerpoint/2010/main" val="3804094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Key/Value RDDs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49</a:t>
            </a:fld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809" y="1176802"/>
            <a:ext cx="2543523" cy="254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99833" y="451342"/>
            <a:ext cx="2512088" cy="548048"/>
          </a:xfrm>
        </p:spPr>
        <p:txBody>
          <a:bodyPr/>
          <a:lstStyle/>
          <a:p>
            <a:r>
              <a:rPr lang="en-US" dirty="0" smtClean="0"/>
              <a:t>Working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0232" y="1293916"/>
            <a:ext cx="1724422" cy="195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0232" y="3253486"/>
            <a:ext cx="220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Maury Atwater, President of Atwater's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960" y="451342"/>
            <a:ext cx="58781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Maury_Atwater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To: DSE_HOTSHOT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Subject: Need this now !!!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Big deal. You previously loaded 3 tables. 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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Now join the SQL modeled customer and orders, and load the DSE modeled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customer_orders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 also need Jobs for: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Customers without orders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Count of orders by state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Orders where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null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 Count of orders by customer, sort by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count descending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-MA</a:t>
            </a:r>
          </a:p>
        </p:txBody>
      </p:sp>
    </p:spTree>
    <p:extLst>
      <p:ext uri="{BB962C8B-B14F-4D97-AF65-F5344CB8AC3E}">
        <p14:creationId xmlns:p14="http://schemas.microsoft.com/office/powerpoint/2010/main" val="2036371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RDD Unary Transforms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50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356408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68521" y="870947"/>
            <a:ext cx="0" cy="3560617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3557305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7076" y="4439111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29821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076" y="30118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076" y="3725479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662" y="1765694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mapValues</a:t>
            </a:r>
            <a:r>
              <a:rPr lang="en-US" sz="1600" b="1" dirty="0" smtClean="0"/>
              <a:t>(f)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99149" y="1642241"/>
            <a:ext cx="511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Create new RDD, apply f() to each element from source RDD</a:t>
            </a:r>
            <a:r>
              <a:rPr lang="en-US" sz="1600" b="1" i="1" dirty="0" smtClean="0">
                <a:solidFill>
                  <a:srgbClr val="00B0F0"/>
                </a:solidFill>
              </a:rPr>
              <a:t>. Keys retained without change.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662" y="253049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flatMapValues</a:t>
            </a:r>
            <a:r>
              <a:rPr lang="en-US" sz="1600" b="1" dirty="0" smtClean="0"/>
              <a:t>(f)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99149" y="2417982"/>
            <a:ext cx="511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Same as above; one to many input to output, if f() returns a Sequence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662" y="3186230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reduceByKey</a:t>
            </a:r>
            <a:r>
              <a:rPr lang="en-US" sz="1600" b="1" dirty="0" smtClean="0"/>
              <a:t>(f, 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9150" y="2987379"/>
            <a:ext cx="5119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When called on a dataset of (K, V) pairs, returns a dataset of (K, V) pairs where the values for each key are aggregated using the given reduce function </a:t>
            </a:r>
            <a:r>
              <a:rPr lang="en-US" sz="1100" dirty="0" err="1"/>
              <a:t>func</a:t>
            </a:r>
            <a:r>
              <a:rPr lang="en-US" sz="1100" dirty="0"/>
              <a:t>, which must be of type (V,V) =&gt; V. Like in </a:t>
            </a:r>
            <a:r>
              <a:rPr lang="en-US" sz="1100" dirty="0" err="1"/>
              <a:t>groupByKey</a:t>
            </a:r>
            <a:r>
              <a:rPr lang="en-US" sz="1100" dirty="0"/>
              <a:t>, the number of reduce tasks is configurable through an optional second argument.</a:t>
            </a:r>
            <a:endParaRPr lang="en-US" sz="11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21662" y="3900692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foldByKey</a:t>
            </a:r>
            <a:r>
              <a:rPr lang="en-US" sz="1600" b="1" dirty="0" smtClean="0"/>
              <a:t>(z, n, f)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99149" y="3922202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(Complex: See Notes page)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3078734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1642241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86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RDD Unary Transforms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51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3177758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00530" y="870947"/>
            <a:ext cx="0" cy="3177758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3177758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29821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076" y="333507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076" y="4048705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3461" y="1058486"/>
            <a:ext cx="1409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662" y="1765694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combineByKey</a:t>
            </a:r>
            <a:r>
              <a:rPr lang="en-US" sz="1600" b="1" dirty="0" smtClean="0"/>
              <a:t>( .. 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53460" y="1787204"/>
            <a:ext cx="3048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(Complex: See Notes page)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662" y="2530490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groupByKey</a:t>
            </a:r>
            <a:r>
              <a:rPr lang="en-US" sz="1600" b="1" dirty="0" smtClean="0"/>
              <a:t>(n)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53461" y="2317623"/>
            <a:ext cx="5398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When called on a dataset of (K, V) pairs, returns a dataset of (K, </a:t>
            </a:r>
            <a:r>
              <a:rPr lang="en-US" sz="1000" dirty="0" err="1"/>
              <a:t>Iterable</a:t>
            </a:r>
            <a:r>
              <a:rPr lang="en-US" sz="1000" dirty="0"/>
              <a:t>&lt;V&gt;) pairs. </a:t>
            </a:r>
            <a:r>
              <a:rPr lang="ja-JP" altLang="en-US" sz="1000" dirty="0"/>
              <a:t>ノ</a:t>
            </a:r>
            <a:r>
              <a:rPr lang="en-US" sz="1000" dirty="0" err="1"/>
              <a:t>te</a:t>
            </a:r>
            <a:r>
              <a:rPr lang="en-US" sz="1000" dirty="0"/>
              <a:t>: If you are grouping in order to perform an aggregation (such as a sum or average) over each key, using </a:t>
            </a:r>
            <a:r>
              <a:rPr lang="en-US" sz="1000" dirty="0" err="1"/>
              <a:t>reduceByKey</a:t>
            </a:r>
            <a:r>
              <a:rPr lang="en-US" sz="1000" dirty="0"/>
              <a:t> or </a:t>
            </a:r>
            <a:r>
              <a:rPr lang="en-US" sz="1000" dirty="0" err="1"/>
              <a:t>aggregateByKey</a:t>
            </a:r>
            <a:r>
              <a:rPr lang="en-US" sz="1000" dirty="0"/>
              <a:t> will yield much better performance. </a:t>
            </a:r>
            <a:r>
              <a:rPr lang="ja-JP" altLang="en-US" sz="1000" dirty="0"/>
              <a:t>ノ</a:t>
            </a:r>
            <a:r>
              <a:rPr lang="en-US" sz="1000" dirty="0" err="1"/>
              <a:t>te</a:t>
            </a:r>
            <a:r>
              <a:rPr lang="en-US" sz="1000" dirty="0"/>
              <a:t>: By default, the level of parallelism in the output depends on the number of partitions of the parent RDD. You can pass an optional </a:t>
            </a:r>
            <a:r>
              <a:rPr lang="en-US" sz="1000" dirty="0" err="1"/>
              <a:t>numTasks</a:t>
            </a:r>
            <a:r>
              <a:rPr lang="en-US" sz="1000" dirty="0"/>
              <a:t> argument to set a different number of tasks.</a:t>
            </a:r>
            <a:endParaRPr 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21662" y="3509456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sortByKey</a:t>
            </a:r>
            <a:r>
              <a:rPr lang="en-US" sz="1600" b="1" dirty="0" smtClean="0"/>
              <a:t>(ASC, 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3461" y="3410964"/>
            <a:ext cx="53984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When called on a dataset of (K, V) pairs where K implements Ordered, returns a dataset of (K, V) pairs sorted by keys in ascending or descending order, as specified in the </a:t>
            </a:r>
            <a:r>
              <a:rPr lang="en-US" sz="1100" dirty="0" err="1"/>
              <a:t>boolean</a:t>
            </a:r>
            <a:r>
              <a:rPr lang="en-US" sz="1100" dirty="0"/>
              <a:t> ascending argument.</a:t>
            </a:r>
            <a:endParaRPr lang="en-US" sz="1100" b="1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8" y="2548681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3401960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07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RDD 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52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218" y="103697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API Call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285453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68521" y="870947"/>
            <a:ext cx="0" cy="285453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2854532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298213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076" y="301184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076" y="3725479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99149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662" y="1765694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lookup(k)</a:t>
            </a:r>
          </a:p>
          <a:p>
            <a:endParaRPr lang="en-US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199149" y="1787204"/>
            <a:ext cx="3267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(Example on pages that follow.)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21662" y="2530490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collectAsMap</a:t>
            </a:r>
            <a:r>
              <a:rPr lang="en-US" sz="1600" b="1" dirty="0"/>
              <a:t>()</a:t>
            </a:r>
          </a:p>
          <a:p>
            <a:endParaRPr lang="en-US" sz="16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199149" y="2484888"/>
            <a:ext cx="5203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Returns a map of </a:t>
            </a:r>
            <a:r>
              <a:rPr lang="en-US" sz="1600" b="1" dirty="0" smtClean="0"/>
              <a:t>key/value </a:t>
            </a:r>
            <a:r>
              <a:rPr lang="en-US" sz="1600" b="1" dirty="0"/>
              <a:t>pairs from source RDD.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662" y="3186230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countByKey</a:t>
            </a:r>
            <a:r>
              <a:rPr lang="en-US" sz="1600" b="1" dirty="0" smtClean="0"/>
              <a:t>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9149" y="3110040"/>
            <a:ext cx="5063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available on RDDs of type (K, V). Returns a </a:t>
            </a:r>
            <a:r>
              <a:rPr lang="en-US" sz="1600" dirty="0" err="1"/>
              <a:t>hashmap</a:t>
            </a:r>
            <a:r>
              <a:rPr lang="en-US" sz="1600" dirty="0"/>
              <a:t> of (K, </a:t>
            </a:r>
            <a:r>
              <a:rPr lang="en-US" sz="1600" dirty="0" err="1"/>
              <a:t>Int</a:t>
            </a:r>
            <a:r>
              <a:rPr lang="en-US" sz="1600" dirty="0"/>
              <a:t>) pairs with the count of each key.</a:t>
            </a:r>
            <a:endParaRPr lang="en-US" sz="1600" b="1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1679708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51" y="3078734"/>
            <a:ext cx="548273" cy="553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07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63" y="270472"/>
            <a:ext cx="84280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company:String</a:t>
            </a:r>
            <a:r>
              <a:rPr lang="en-US" sz="1800" dirty="0"/>
              <a:t>, </a:t>
            </a:r>
            <a:r>
              <a:rPr lang="en-US" sz="1800" dirty="0" err="1"/>
              <a:t>state:String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 smtClean="0">
                <a:solidFill>
                  <a:srgbClr val="00B0F0"/>
                </a:solidFill>
              </a:rPr>
              <a:t>(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, (company, state)))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c_rows_k</a:t>
            </a:r>
            <a:r>
              <a:rPr lang="en-US" sz="1800" dirty="0"/>
              <a:t> = </a:t>
            </a:r>
            <a:r>
              <a:rPr lang="en-US" sz="1800" dirty="0" err="1"/>
              <a:t>c_rows</a:t>
            </a:r>
            <a:r>
              <a:rPr lang="en-US" sz="1800" dirty="0" err="1">
                <a:solidFill>
                  <a:srgbClr val="00B0F0"/>
                </a:solidFill>
              </a:rPr>
              <a:t>.keys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err="1"/>
              <a:t>c_rows_k.collect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/>
              <a:t>103</a:t>
            </a:r>
          </a:p>
          <a:p>
            <a:r>
              <a:rPr lang="en-US" sz="1800" dirty="0"/>
              <a:t>104</a:t>
            </a:r>
          </a:p>
          <a:p>
            <a:r>
              <a:rPr lang="en-US" sz="1800" dirty="0" smtClean="0"/>
              <a:t>      ...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c_rows_v</a:t>
            </a:r>
            <a:r>
              <a:rPr lang="en-US" sz="1800" dirty="0"/>
              <a:t> = </a:t>
            </a:r>
            <a:r>
              <a:rPr lang="en-US" sz="1800" dirty="0" err="1"/>
              <a:t>c_rows</a:t>
            </a:r>
            <a:r>
              <a:rPr lang="en-US" sz="1800" dirty="0" err="1">
                <a:solidFill>
                  <a:srgbClr val="00B0F0"/>
                </a:solidFill>
              </a:rPr>
              <a:t>.values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 err="1"/>
              <a:t>c_rows_v.collect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/>
              <a:t>(</a:t>
            </a:r>
            <a:r>
              <a:rPr lang="en-US" sz="1800" dirty="0" err="1"/>
              <a:t>Phils</a:t>
            </a:r>
            <a:r>
              <a:rPr lang="en-US" sz="1800" dirty="0"/>
              <a:t> </a:t>
            </a:r>
            <a:r>
              <a:rPr lang="en-US" sz="1800" dirty="0" err="1"/>
              <a:t>Sports,CA</a:t>
            </a:r>
            <a:r>
              <a:rPr lang="en-US" sz="1800" dirty="0"/>
              <a:t>)</a:t>
            </a:r>
          </a:p>
          <a:p>
            <a:r>
              <a:rPr lang="en-US" sz="1800" dirty="0"/>
              <a:t>(Play </a:t>
            </a:r>
            <a:r>
              <a:rPr lang="en-US" sz="1800" dirty="0" err="1"/>
              <a:t>Ball!,CA</a:t>
            </a:r>
            <a:r>
              <a:rPr lang="en-US" sz="1800" dirty="0"/>
              <a:t>)</a:t>
            </a:r>
          </a:p>
          <a:p>
            <a:r>
              <a:rPr lang="en-US" sz="1800" dirty="0" smtClean="0"/>
              <a:t>      ...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0283" y="1984581"/>
            <a:ext cx="3568390" cy="548048"/>
          </a:xfrm>
        </p:spPr>
        <p:txBody>
          <a:bodyPr/>
          <a:lstStyle/>
          <a:p>
            <a:r>
              <a:rPr lang="en-US" dirty="0" smtClean="0"/>
              <a:t>Key/Value RDD: (support) transforms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53</a:t>
            </a:fld>
            <a:endParaRPr lang="uk-U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29" y="2702662"/>
            <a:ext cx="2248945" cy="150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675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64" y="237925"/>
            <a:ext cx="84280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rows2 = </a:t>
            </a:r>
            <a:r>
              <a:rPr lang="en-US" sz="1800" dirty="0" err="1"/>
              <a:t>c_rows</a:t>
            </a:r>
            <a:r>
              <a:rPr lang="en-US" sz="1800" dirty="0"/>
              <a:t>.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mapValues</a:t>
            </a:r>
            <a:r>
              <a:rPr lang="en-US" sz="1800" dirty="0"/>
              <a:t>{case (v) =&gt; (v, "New Value")}</a:t>
            </a:r>
          </a:p>
          <a:p>
            <a:r>
              <a:rPr lang="en-US" sz="1800" dirty="0"/>
              <a:t>rows2.collect().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(103,((</a:t>
            </a:r>
            <a:r>
              <a:rPr lang="en-US" sz="1800" dirty="0" err="1"/>
              <a:t>Phils</a:t>
            </a:r>
            <a:r>
              <a:rPr lang="en-US" sz="1800" dirty="0"/>
              <a:t> </a:t>
            </a:r>
            <a:r>
              <a:rPr lang="en-US" sz="1800" dirty="0" err="1"/>
              <a:t>Sports,CA</a:t>
            </a:r>
            <a:r>
              <a:rPr lang="en-US" sz="1800" dirty="0"/>
              <a:t>),New Value))</a:t>
            </a:r>
          </a:p>
          <a:p>
            <a:r>
              <a:rPr lang="en-US" sz="1800" dirty="0"/>
              <a:t>(104,((Play </a:t>
            </a:r>
            <a:r>
              <a:rPr lang="en-US" sz="1800" dirty="0" err="1"/>
              <a:t>Ball!,CA</a:t>
            </a:r>
            <a:r>
              <a:rPr lang="en-US" sz="1800" dirty="0"/>
              <a:t>),New Value))</a:t>
            </a:r>
          </a:p>
          <a:p>
            <a:r>
              <a:rPr lang="en-US" sz="1800" dirty="0" smtClean="0"/>
              <a:t>      ...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rows2.getClass</a:t>
            </a:r>
          </a:p>
          <a:p>
            <a:r>
              <a:rPr lang="en-US" sz="1800" dirty="0"/>
              <a:t>res: Class[_ &lt;: </a:t>
            </a:r>
            <a:r>
              <a:rPr lang="en-US" sz="1800" dirty="0" err="1"/>
              <a:t>org.apache.spark.rdd.RDD</a:t>
            </a:r>
            <a:r>
              <a:rPr lang="en-US" sz="1800" dirty="0"/>
              <a:t>[(</a:t>
            </a:r>
            <a:r>
              <a:rPr lang="en-US" sz="1800" dirty="0" err="1"/>
              <a:t>Int</a:t>
            </a:r>
            <a:r>
              <a:rPr lang="en-US" sz="1800" dirty="0"/>
              <a:t>, ((String, String), String))]] = class </a:t>
            </a:r>
            <a:r>
              <a:rPr lang="en-US" sz="1800" dirty="0" err="1">
                <a:solidFill>
                  <a:srgbClr val="00B0F0"/>
                </a:solidFill>
              </a:rPr>
              <a:t>org.apache.spark.rdd.MapPartitionsRDD</a:t>
            </a:r>
            <a:endParaRPr lang="en-US" sz="1800" dirty="0">
              <a:solidFill>
                <a:srgbClr val="00B0F0"/>
              </a:solidFill>
            </a:endParaRP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map1 = rows2.collectAsMap()</a:t>
            </a:r>
          </a:p>
          <a:p>
            <a:r>
              <a:rPr lang="en-US" sz="1800" dirty="0"/>
              <a:t>map1.getClass</a:t>
            </a:r>
          </a:p>
          <a:p>
            <a:r>
              <a:rPr lang="en-US" sz="1800" dirty="0"/>
              <a:t>res: Class[_ &lt;: </a:t>
            </a:r>
            <a:r>
              <a:rPr lang="en-US" sz="1800" dirty="0" err="1"/>
              <a:t>scala.collection.Map</a:t>
            </a:r>
            <a:r>
              <a:rPr lang="en-US" sz="1800" dirty="0"/>
              <a:t>[</a:t>
            </a:r>
            <a:r>
              <a:rPr lang="en-US" sz="1800" dirty="0" err="1"/>
              <a:t>Int</a:t>
            </a:r>
            <a:r>
              <a:rPr lang="en-US" sz="1800" dirty="0"/>
              <a:t>,((String, String), String)]] = class </a:t>
            </a:r>
            <a:r>
              <a:rPr lang="en-US" sz="1800" dirty="0" err="1">
                <a:solidFill>
                  <a:srgbClr val="00B0F0"/>
                </a:solidFill>
              </a:rPr>
              <a:t>scala.collection.mutable.HashMap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171" y="1151418"/>
            <a:ext cx="2821257" cy="548048"/>
          </a:xfrm>
        </p:spPr>
        <p:txBody>
          <a:bodyPr/>
          <a:lstStyle/>
          <a:p>
            <a:r>
              <a:rPr lang="en-US" dirty="0" smtClean="0"/>
              <a:t>Key/Value RDD: </a:t>
            </a:r>
            <a:r>
              <a:rPr lang="en-US" dirty="0" err="1" smtClean="0"/>
              <a:t>mapValues</a:t>
            </a:r>
            <a:r>
              <a:rPr lang="en-US" dirty="0" smtClean="0"/>
              <a:t>(), </a:t>
            </a:r>
            <a:r>
              <a:rPr lang="en-US" dirty="0" err="1" smtClean="0"/>
              <a:t>collectAsMap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RDD: lookup()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row_102 = rows2.lookup(103)</a:t>
            </a:r>
          </a:p>
          <a:p>
            <a:r>
              <a:rPr lang="en-US" sz="1800" dirty="0"/>
              <a:t>row_102.collect().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</a:t>
            </a:r>
            <a:r>
              <a:rPr lang="en-US" sz="1600" dirty="0" smtClean="0">
                <a:solidFill>
                  <a:srgbClr val="FF0000"/>
                </a:solidFill>
              </a:rPr>
              <a:t>Not </a:t>
            </a:r>
            <a:r>
              <a:rPr lang="en-US" sz="1600" dirty="0">
                <a:solidFill>
                  <a:srgbClr val="FF0000"/>
                </a:solidFill>
              </a:rPr>
              <a:t>an RDD anymore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// error</a:t>
            </a:r>
            <a:r>
              <a:rPr lang="en-US" sz="1600" dirty="0">
                <a:solidFill>
                  <a:srgbClr val="FF0000"/>
                </a:solidFill>
              </a:rPr>
              <a:t>: not enough arguments for method collect: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(</a:t>
            </a:r>
            <a:r>
              <a:rPr lang="en-US" sz="1600" dirty="0" err="1">
                <a:solidFill>
                  <a:srgbClr val="FF0000"/>
                </a:solidFill>
              </a:rPr>
              <a:t>pf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 err="1">
                <a:solidFill>
                  <a:srgbClr val="FF0000"/>
                </a:solidFill>
              </a:rPr>
              <a:t>PartialFunction</a:t>
            </a:r>
            <a:r>
              <a:rPr lang="en-US" sz="1600" dirty="0">
                <a:solidFill>
                  <a:srgbClr val="FF0000"/>
                </a:solidFill>
              </a:rPr>
              <a:t>[((String, String), String),B])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(implicit bf: </a:t>
            </a:r>
            <a:r>
              <a:rPr lang="en-US" sz="1600" dirty="0" err="1">
                <a:solidFill>
                  <a:srgbClr val="FF0000"/>
                </a:solidFill>
              </a:rPr>
              <a:t>scala.collection.generic.CanBuildFrom</a:t>
            </a:r>
            <a:r>
              <a:rPr lang="en-US" sz="1600" dirty="0">
                <a:solidFill>
                  <a:srgbClr val="FF0000"/>
                </a:solidFill>
              </a:rPr>
              <a:t>[</a:t>
            </a:r>
            <a:r>
              <a:rPr lang="en-US" sz="1600" dirty="0" err="1">
                <a:solidFill>
                  <a:srgbClr val="FF0000"/>
                </a:solidFill>
              </a:rPr>
              <a:t>Seq</a:t>
            </a:r>
            <a:r>
              <a:rPr lang="en-US" sz="1600" dirty="0">
                <a:solidFill>
                  <a:srgbClr val="FF0000"/>
                </a:solidFill>
              </a:rPr>
              <a:t>[((String, String), String)],</a:t>
            </a:r>
            <a:r>
              <a:rPr lang="en-US" sz="1600" dirty="0" err="1">
                <a:solidFill>
                  <a:srgbClr val="FF0000"/>
                </a:solidFill>
              </a:rPr>
              <a:t>B,That</a:t>
            </a:r>
            <a:r>
              <a:rPr lang="en-US" sz="1600" dirty="0">
                <a:solidFill>
                  <a:srgbClr val="FF0000"/>
                </a:solidFill>
              </a:rPr>
              <a:t>])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// That. Unspecified value parameter pf.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F0"/>
                </a:solidFill>
              </a:rPr>
              <a:t>row_102</a:t>
            </a:r>
          </a:p>
          <a:p>
            <a:r>
              <a:rPr lang="en-US" sz="1800" dirty="0"/>
              <a:t>res: </a:t>
            </a:r>
            <a:r>
              <a:rPr lang="en-US" sz="1800" dirty="0" err="1"/>
              <a:t>Seq</a:t>
            </a:r>
            <a:r>
              <a:rPr lang="en-US" sz="1800" dirty="0"/>
              <a:t>[((String, String), String)] = </a:t>
            </a:r>
            <a:r>
              <a:rPr lang="en-US" sz="1800" dirty="0" err="1"/>
              <a:t>WrappedArray</a:t>
            </a:r>
            <a:r>
              <a:rPr lang="en-US" sz="1800" dirty="0"/>
              <a:t>(((</a:t>
            </a:r>
            <a:r>
              <a:rPr lang="en-US" sz="1800" dirty="0" err="1"/>
              <a:t>Phils</a:t>
            </a:r>
            <a:r>
              <a:rPr lang="en-US" sz="1800" dirty="0"/>
              <a:t> </a:t>
            </a:r>
            <a:r>
              <a:rPr lang="en-US" sz="1800" dirty="0" err="1"/>
              <a:t>Sports,CA</a:t>
            </a:r>
            <a:r>
              <a:rPr lang="en-US" sz="1800" dirty="0"/>
              <a:t>),New Value))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11" y="487663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42231" y="685990"/>
            <a:ext cx="231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What is the source of that error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81163"/>
            <a:ext cx="3409406" cy="1299000"/>
          </a:xfrm>
        </p:spPr>
        <p:txBody>
          <a:bodyPr/>
          <a:lstStyle/>
          <a:p>
            <a:r>
              <a:rPr lang="en-US" dirty="0" smtClean="0"/>
              <a:t>Key/Value RDD, Binary Transforms: union(), intersection(), difference()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56</a:t>
            </a:fld>
            <a:endParaRPr lang="uk-U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620" y="499189"/>
            <a:ext cx="2709863" cy="316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17571" y="3856981"/>
            <a:ext cx="389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"Union compatible", same number and type of columns</a:t>
            </a:r>
          </a:p>
        </p:txBody>
      </p:sp>
    </p:spTree>
    <p:extLst>
      <p:ext uri="{BB962C8B-B14F-4D97-AF65-F5344CB8AC3E}">
        <p14:creationId xmlns:p14="http://schemas.microsoft.com/office/powerpoint/2010/main" val="3068297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RDD: union(), intersection(), difference()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341896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c_rows1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where("</a:t>
            </a:r>
            <a:r>
              <a:rPr lang="en-US" sz="1800" dirty="0" err="1"/>
              <a:t>customer_num</a:t>
            </a:r>
            <a:r>
              <a:rPr lang="en-US" sz="1800" dirty="0"/>
              <a:t> = 101").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company:String</a:t>
            </a:r>
            <a:r>
              <a:rPr lang="en-US" sz="1800" dirty="0"/>
              <a:t>, </a:t>
            </a:r>
            <a:r>
              <a:rPr lang="en-US" sz="1800" dirty="0" err="1"/>
              <a:t>state:String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 smtClean="0">
                <a:solidFill>
                  <a:srgbClr val="00B0F0"/>
                </a:solidFill>
              </a:rPr>
              <a:t>     (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, (company, state</a:t>
            </a:r>
            <a:r>
              <a:rPr lang="en-US" sz="1800" dirty="0" smtClean="0">
                <a:solidFill>
                  <a:srgbClr val="00B0F0"/>
                </a:solidFill>
              </a:rPr>
              <a:t>)))</a:t>
            </a:r>
          </a:p>
          <a:p>
            <a:endParaRPr lang="en-US" sz="1800" dirty="0"/>
          </a:p>
          <a:p>
            <a:r>
              <a:rPr lang="en-US" sz="1800" dirty="0"/>
              <a:t>c_rows1.collect().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(101,(All Sports </a:t>
            </a:r>
            <a:r>
              <a:rPr lang="en-US" sz="1800" dirty="0" err="1"/>
              <a:t>Supplies,CA</a:t>
            </a:r>
            <a:r>
              <a:rPr lang="en-US" sz="1800" dirty="0"/>
              <a:t>))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34" y="1713097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3315" y="2756084"/>
            <a:ext cx="1626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What are the key cols ? Value cols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63" y="1141175"/>
            <a:ext cx="8428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c_rows2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where("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 &gt; 102").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company:String</a:t>
            </a:r>
            <a:r>
              <a:rPr lang="en-US" sz="1800" dirty="0"/>
              <a:t>, </a:t>
            </a:r>
            <a:r>
              <a:rPr lang="en-US" sz="1800" dirty="0" err="1"/>
              <a:t>state:String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(</a:t>
            </a:r>
            <a:r>
              <a:rPr lang="en-US" sz="1800" dirty="0" err="1"/>
              <a:t>customer_num</a:t>
            </a:r>
            <a:r>
              <a:rPr lang="en-US" sz="1800" dirty="0"/>
              <a:t>, (company, state</a:t>
            </a:r>
            <a:r>
              <a:rPr lang="en-US" sz="1800" dirty="0" smtClean="0"/>
              <a:t>)))</a:t>
            </a:r>
          </a:p>
          <a:p>
            <a:endParaRPr lang="en-US" sz="1800" dirty="0"/>
          </a:p>
          <a:p>
            <a:r>
              <a:rPr lang="en-US" sz="1800" dirty="0"/>
              <a:t>c_rows2.collect().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// </a:t>
            </a:r>
            <a:r>
              <a:rPr lang="en-US" sz="1800" dirty="0" err="1">
                <a:solidFill>
                  <a:srgbClr val="FF0000"/>
                </a:solidFill>
              </a:rPr>
              <a:t>java.lang.UnsupportedOperationException</a:t>
            </a:r>
            <a:r>
              <a:rPr lang="en-US" sz="1800" dirty="0">
                <a:solidFill>
                  <a:srgbClr val="FF0000"/>
                </a:solidFill>
              </a:rPr>
              <a:t>: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Range predicates on partition key columns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(here: </a:t>
            </a:r>
            <a:r>
              <a:rPr lang="en-US" sz="1800" dirty="0" err="1">
                <a:solidFill>
                  <a:srgbClr val="FF0000"/>
                </a:solidFill>
              </a:rPr>
              <a:t>customer_num</a:t>
            </a:r>
            <a:r>
              <a:rPr lang="en-US" sz="1800" dirty="0">
                <a:solidFill>
                  <a:srgbClr val="FF0000"/>
                </a:solidFill>
              </a:rPr>
              <a:t>) are not supported in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// where. Use filter instead</a:t>
            </a:r>
            <a:r>
              <a:rPr lang="en-US" sz="1800" dirty="0" smtClean="0">
                <a:solidFill>
                  <a:srgbClr val="FF0000"/>
                </a:solidFill>
              </a:rPr>
              <a:t>.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3824" y="1588565"/>
            <a:ext cx="2395209" cy="548048"/>
          </a:xfrm>
        </p:spPr>
        <p:txBody>
          <a:bodyPr/>
          <a:lstStyle/>
          <a:p>
            <a:r>
              <a:rPr lang="en-US" dirty="0"/>
              <a:t>Key/Value RDD: union(), intersection(), difference()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58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34" y="2437926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3315" y="3480913"/>
            <a:ext cx="162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Why does this fail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When does this fail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63" y="1276331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/>
              <a:t>c_rows2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/>
              <a:t>   as((</a:t>
            </a:r>
            <a:r>
              <a:rPr lang="en-US" sz="1800" dirty="0" err="1"/>
              <a:t>customer_num:Int</a:t>
            </a:r>
            <a:r>
              <a:rPr lang="en-US" sz="1800" dirty="0"/>
              <a:t>, </a:t>
            </a:r>
            <a:r>
              <a:rPr lang="en-US" sz="1800" dirty="0" err="1"/>
              <a:t>company:String</a:t>
            </a:r>
            <a:r>
              <a:rPr lang="en-US" sz="1800" dirty="0"/>
              <a:t>, </a:t>
            </a:r>
            <a:r>
              <a:rPr lang="en-US" sz="1800" dirty="0" err="1"/>
              <a:t>state:String</a:t>
            </a:r>
            <a:r>
              <a:rPr lang="en-US" sz="1800" dirty="0"/>
              <a:t>) =&gt;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(</a:t>
            </a:r>
            <a:r>
              <a:rPr lang="en-US" sz="1800" dirty="0" err="1"/>
              <a:t>customer_num</a:t>
            </a:r>
            <a:r>
              <a:rPr lang="en-US" sz="1800" dirty="0"/>
              <a:t>, (company, state))).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filter{case (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, (company, state)) =&gt; (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 &gt; 102</a:t>
            </a:r>
            <a:r>
              <a:rPr lang="en-US" sz="1800" dirty="0" smtClean="0">
                <a:solidFill>
                  <a:srgbClr val="00B0F0"/>
                </a:solidFill>
              </a:rPr>
              <a:t>)}</a:t>
            </a:r>
          </a:p>
          <a:p>
            <a:endParaRPr lang="en-US" sz="1800" dirty="0"/>
          </a:p>
          <a:p>
            <a:r>
              <a:rPr lang="en-US" sz="1800" dirty="0"/>
              <a:t>c_rows2.collect().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(103,(</a:t>
            </a:r>
            <a:r>
              <a:rPr lang="en-US" sz="1800" dirty="0" err="1"/>
              <a:t>Phils</a:t>
            </a:r>
            <a:r>
              <a:rPr lang="en-US" sz="1800" dirty="0"/>
              <a:t> </a:t>
            </a:r>
            <a:r>
              <a:rPr lang="en-US" sz="1800" dirty="0" err="1"/>
              <a:t>Sports,CA</a:t>
            </a:r>
            <a:r>
              <a:rPr lang="en-US" sz="1800" dirty="0"/>
              <a:t>))</a:t>
            </a:r>
          </a:p>
          <a:p>
            <a:r>
              <a:rPr lang="en-US" sz="1800" dirty="0"/>
              <a:t>(104,(Play </a:t>
            </a:r>
            <a:r>
              <a:rPr lang="en-US" sz="1800" dirty="0" err="1"/>
              <a:t>Ball!,CA</a:t>
            </a:r>
            <a:r>
              <a:rPr lang="en-US" sz="1800" dirty="0"/>
              <a:t>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3824" y="1588565"/>
            <a:ext cx="2395209" cy="548048"/>
          </a:xfrm>
        </p:spPr>
        <p:txBody>
          <a:bodyPr/>
          <a:lstStyle/>
          <a:p>
            <a:r>
              <a:rPr lang="en-US" dirty="0"/>
              <a:t>Key/Value RDD: union(), intersection(), difference()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59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0701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customer, orders,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Assets to Work with: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440" y="2461402"/>
            <a:ext cx="2966330" cy="174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174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Key/Value RDD: </a:t>
            </a:r>
            <a:r>
              <a:rPr lang="en-US" dirty="0" smtClean="0"/>
              <a:t>union()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520316"/>
            <a:ext cx="8428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u_rows</a:t>
            </a:r>
            <a:r>
              <a:rPr lang="en-US" sz="1800" dirty="0"/>
              <a:t> = c_rows1.union(c_rows2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 err="1"/>
              <a:t>u_rows.collect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(101,(All Sports </a:t>
            </a:r>
            <a:r>
              <a:rPr lang="en-US" sz="1800" dirty="0" err="1"/>
              <a:t>Supplies,CA</a:t>
            </a:r>
            <a:r>
              <a:rPr lang="en-US" sz="1800" dirty="0"/>
              <a:t>))</a:t>
            </a:r>
          </a:p>
          <a:p>
            <a:r>
              <a:rPr lang="en-US" sz="1800" dirty="0"/>
              <a:t>(103,(</a:t>
            </a:r>
            <a:r>
              <a:rPr lang="en-US" sz="1800" dirty="0" err="1"/>
              <a:t>Phils</a:t>
            </a:r>
            <a:r>
              <a:rPr lang="en-US" sz="1800" dirty="0"/>
              <a:t> </a:t>
            </a:r>
            <a:r>
              <a:rPr lang="en-US" sz="1800" dirty="0" err="1"/>
              <a:t>Sports,CA</a:t>
            </a:r>
            <a:r>
              <a:rPr lang="en-US" sz="1800" dirty="0"/>
              <a:t>))</a:t>
            </a:r>
          </a:p>
          <a:p>
            <a:r>
              <a:rPr lang="en-US" sz="1800" dirty="0"/>
              <a:t>(104,(Play </a:t>
            </a:r>
            <a:r>
              <a:rPr lang="en-US" sz="1800" dirty="0" err="1"/>
              <a:t>Ball!,CA</a:t>
            </a:r>
            <a:r>
              <a:rPr lang="en-US" sz="1800" dirty="0"/>
              <a:t>))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45" y="1520316"/>
            <a:ext cx="3465046" cy="229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61</a:t>
            </a:fld>
            <a:endParaRPr lang="uk-U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11" y="1089748"/>
            <a:ext cx="3641216" cy="246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898467" y="244783"/>
            <a:ext cx="497790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An (RDD) is a distributed collection of partitions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Spark automatically partitions based on source and target, and type of action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Rarely manually re-partition when using </a:t>
            </a:r>
            <a:r>
              <a:rPr lang="en-US" sz="1800" dirty="0" err="1" smtClean="0"/>
              <a:t>DataFrames</a:t>
            </a:r>
            <a:r>
              <a:rPr lang="en-US" sz="1800" dirty="0" smtClean="0"/>
              <a:t>, Datasets; no need, optimizer takes care of that.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RDDs, no optimizer.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But, RDDs will automatically match partitioning of DSE table due to DSE Analytics Spark Cassandra Connector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92D050"/>
                </a:solidFill>
              </a:rPr>
              <a:t>Reshuffling/repartitioning; perhaps the most expensive operation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</p:txBody>
      </p:sp>
      <p:sp>
        <p:nvSpPr>
          <p:cNvPr id="5" name="Oval 4"/>
          <p:cNvSpPr/>
          <p:nvPr/>
        </p:nvSpPr>
        <p:spPr>
          <a:xfrm>
            <a:off x="830510" y="1349370"/>
            <a:ext cx="847287" cy="8472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2508" y="1280290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RDD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77" y="2359315"/>
            <a:ext cx="578090" cy="5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653301" y="2427584"/>
            <a:ext cx="847287" cy="84728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5111" y="236886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DF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62" y="3603025"/>
            <a:ext cx="457046" cy="49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775623" y="3471715"/>
            <a:ext cx="847287" cy="84728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70678" y="343374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DS</a:t>
            </a: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9" y="2661984"/>
            <a:ext cx="554309" cy="46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1" y="3746011"/>
            <a:ext cx="554309" cy="46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48" y="1591755"/>
            <a:ext cx="449813" cy="54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Rules, and 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58709" y="818520"/>
            <a:ext cx="84280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RDD.partitions</a:t>
            </a:r>
            <a:r>
              <a:rPr lang="en-US" sz="1800" dirty="0" smtClean="0"/>
              <a:t>            Returns array of partition objects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RDD.partitions.size</a:t>
            </a:r>
            <a:r>
              <a:rPr lang="en-US" sz="1800" dirty="0" smtClean="0"/>
              <a:t>     Length of above 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RDD.partitioner</a:t>
            </a:r>
            <a:r>
              <a:rPr lang="en-US" sz="1800" dirty="0" smtClean="0"/>
              <a:t>           Returns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 name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smtClean="0"/>
              <a:t>Range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, used for sorting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smtClean="0"/>
              <a:t>None (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), random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smtClean="0"/>
              <a:t>Custom (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), example: (DSE Core)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smtClean="0"/>
              <a:t>Number of partitions == number of tasks (per stage)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sc.defaultParallelism</a:t>
            </a:r>
            <a:r>
              <a:rPr lang="en-US" sz="1800" dirty="0" smtClean="0"/>
              <a:t>   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--  Outputs setting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--  Default number of tasks that can execute concurrently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--  Equal to number of DSE cores, by default </a:t>
            </a:r>
            <a:endParaRPr lang="en-US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71" y="1628078"/>
            <a:ext cx="1889332" cy="139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34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Rules, and 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968455" y="973907"/>
            <a:ext cx="60751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68325" algn="l"/>
              </a:tabLst>
            </a:pPr>
            <a:r>
              <a:rPr lang="en-US" sz="1800" dirty="0" smtClean="0"/>
              <a:t>Default partitioning behavior-</a:t>
            </a:r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      Local </a:t>
            </a:r>
            <a:r>
              <a:rPr lang="en-US" sz="1800" dirty="0" err="1" smtClean="0"/>
              <a:t>Scala</a:t>
            </a:r>
            <a:r>
              <a:rPr lang="en-US" sz="1800" dirty="0" smtClean="0"/>
              <a:t> collection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   None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, </a:t>
            </a:r>
            <a:r>
              <a:rPr lang="en-US" sz="1800" dirty="0" err="1" smtClean="0"/>
              <a:t>sc.defaultParallelism</a:t>
            </a:r>
            <a:endParaRPr lang="en-US" sz="1800" dirty="0" smtClean="0"/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      DSE Core table</a:t>
            </a:r>
          </a:p>
          <a:p>
            <a:pPr>
              <a:tabLst>
                <a:tab pos="568325" algn="l"/>
              </a:tabLst>
            </a:pPr>
            <a:r>
              <a:rPr lang="en-US" sz="1600" dirty="0" smtClean="0"/>
              <a:t>             </a:t>
            </a:r>
            <a:r>
              <a:rPr lang="en-US" sz="1600" dirty="0" smtClean="0">
                <a:solidFill>
                  <a:srgbClr val="00B0F0"/>
                </a:solidFill>
              </a:rPr>
              <a:t>None </a:t>
            </a:r>
            <a:r>
              <a:rPr lang="en-US" sz="1600" dirty="0" err="1" smtClean="0">
                <a:solidFill>
                  <a:srgbClr val="00B0F0"/>
                </a:solidFill>
              </a:rPr>
              <a:t>partitioner</a:t>
            </a:r>
            <a:r>
              <a:rPr lang="en-US" sz="1600" dirty="0" smtClean="0">
                <a:solidFill>
                  <a:srgbClr val="00B0F0"/>
                </a:solidFill>
              </a:rPr>
              <a:t> or, </a:t>
            </a:r>
          </a:p>
          <a:p>
            <a:pPr>
              <a:tabLst>
                <a:tab pos="568325" algn="l"/>
              </a:tabLst>
            </a:pP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            </a:t>
            </a:r>
            <a:r>
              <a:rPr lang="en-US" sz="1600" dirty="0" err="1" smtClean="0">
                <a:solidFill>
                  <a:srgbClr val="00B0F0"/>
                </a:solidFill>
              </a:rPr>
              <a:t>com.datastax.spark.connector.rdd</a:t>
            </a:r>
            <a:r>
              <a:rPr lang="en-US" sz="1600" dirty="0" smtClean="0">
                <a:solidFill>
                  <a:srgbClr val="00B0F0"/>
                </a:solidFill>
              </a:rPr>
              <a:t>. \</a:t>
            </a:r>
          </a:p>
          <a:p>
            <a:pPr>
              <a:tabLst>
                <a:tab pos="568325" algn="l"/>
              </a:tabLst>
            </a:pP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                   </a:t>
            </a:r>
            <a:r>
              <a:rPr lang="en-US" sz="1600" dirty="0" err="1" smtClean="0">
                <a:solidFill>
                  <a:srgbClr val="00B0F0"/>
                </a:solidFill>
              </a:rPr>
              <a:t>partitioner.CassandraPartitioner</a:t>
            </a:r>
            <a:r>
              <a:rPr lang="en-US" sz="1600" dirty="0" smtClean="0">
                <a:solidFill>
                  <a:srgbClr val="00B0F0"/>
                </a:solidFill>
              </a:rPr>
              <a:t>  (you decide)            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   </a:t>
            </a:r>
            <a:r>
              <a:rPr lang="en-US" sz="1800" dirty="0" err="1" smtClean="0"/>
              <a:t>sc.defaultParallelism</a:t>
            </a:r>
            <a:r>
              <a:rPr lang="en-US" sz="1800" dirty="0" smtClean="0"/>
              <a:t> or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   </a:t>
            </a:r>
            <a:r>
              <a:rPr lang="en-US" sz="1800" dirty="0" err="1" smtClean="0"/>
              <a:t>approx</a:t>
            </a:r>
            <a:r>
              <a:rPr lang="en-US" sz="1800" dirty="0" smtClean="0"/>
              <a:t> data size / 64MB, whichever is greater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HDFS/DSEFS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   None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, </a:t>
            </a:r>
            <a:r>
              <a:rPr lang="en-US" sz="1800" dirty="0" err="1" smtClean="0"/>
              <a:t>sc.defaultParallelism</a:t>
            </a:r>
            <a:r>
              <a:rPr lang="en-US" sz="1800" dirty="0" smtClean="0"/>
              <a:t>, or</a:t>
            </a:r>
          </a:p>
          <a:p>
            <a:pPr>
              <a:tabLst>
                <a:tab pos="568325" algn="l"/>
              </a:tabLst>
            </a:pPr>
            <a:r>
              <a:rPr lang="en-US" sz="1800" dirty="0"/>
              <a:t> </a:t>
            </a:r>
            <a:r>
              <a:rPr lang="en-US" sz="1800" dirty="0" smtClean="0"/>
              <a:t>           number of file blocks, whichever is greater</a:t>
            </a:r>
            <a:endParaRPr lang="en-US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707"/>
            <a:ext cx="23431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53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6556" y="1092544"/>
            <a:ext cx="2230244" cy="548048"/>
          </a:xfrm>
        </p:spPr>
        <p:txBody>
          <a:bodyPr/>
          <a:lstStyle/>
          <a:p>
            <a:r>
              <a:rPr lang="en-US" dirty="0" smtClean="0"/>
              <a:t>Partitioning: Rules, and 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58709" y="262493"/>
            <a:ext cx="84280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68325" algn="l"/>
              </a:tabLst>
            </a:pPr>
            <a:r>
              <a:rPr lang="en-US" sz="1800" dirty="0" smtClean="0"/>
              <a:t>Result of transforms-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smtClean="0"/>
              <a:t>filter(), map(), </a:t>
            </a:r>
            <a:r>
              <a:rPr lang="en-US" sz="1800" dirty="0" err="1" smtClean="0"/>
              <a:t>flatMap</a:t>
            </a:r>
            <a:r>
              <a:rPr lang="en-US" sz="1800" dirty="0" smtClean="0"/>
              <a:t>(), distinct(), ..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smtClean="0"/>
              <a:t>None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, exception: filter uses parent</a:t>
            </a:r>
            <a:endParaRPr lang="en-US" sz="1800" dirty="0"/>
          </a:p>
          <a:p>
            <a:pPr>
              <a:tabLst>
                <a:tab pos="568325" algn="l"/>
              </a:tabLst>
            </a:pPr>
            <a:endParaRPr lang="en-US" sz="1800" dirty="0" smtClean="0"/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union(), Sum of two RDD partition sizes</a:t>
            </a:r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intersect(), Max of two RDD partition sizes</a:t>
            </a:r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subtract(), Parent RDD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 size</a:t>
            </a:r>
          </a:p>
          <a:p>
            <a:pPr>
              <a:tabLst>
                <a:tab pos="568325" algn="l"/>
              </a:tabLst>
            </a:pPr>
            <a:r>
              <a:rPr lang="en-US" sz="1800" dirty="0" err="1" smtClean="0"/>
              <a:t>cartesian</a:t>
            </a:r>
            <a:r>
              <a:rPr lang="en-US" sz="1800" dirty="0" smtClean="0"/>
              <a:t>(), Two RDD partition sizes multiplied</a:t>
            </a:r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 </a:t>
            </a:r>
          </a:p>
          <a:p>
            <a:pPr>
              <a:tabLst>
                <a:tab pos="568325" algn="l"/>
              </a:tabLst>
            </a:pPr>
            <a:r>
              <a:rPr lang="en-US" sz="1800" dirty="0" smtClean="0"/>
              <a:t>Key based transforms-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reduceByKey</a:t>
            </a:r>
            <a:r>
              <a:rPr lang="en-US" sz="1800" dirty="0" smtClean="0"/>
              <a:t>(), </a:t>
            </a:r>
            <a:r>
              <a:rPr lang="en-US" sz="1800" dirty="0" err="1" smtClean="0"/>
              <a:t>foldByKey</a:t>
            </a:r>
            <a:r>
              <a:rPr lang="en-US" sz="1800" dirty="0" smtClean="0"/>
              <a:t>(), </a:t>
            </a:r>
            <a:r>
              <a:rPr lang="en-US" sz="1800" dirty="0" err="1" smtClean="0"/>
              <a:t>combineByKey</a:t>
            </a:r>
            <a:r>
              <a:rPr lang="en-US" sz="1800" dirty="0" smtClean="0"/>
              <a:t>(), </a:t>
            </a:r>
            <a:r>
              <a:rPr lang="en-US" sz="1800" dirty="0" err="1" smtClean="0"/>
              <a:t>groupByKey</a:t>
            </a:r>
            <a:r>
              <a:rPr lang="en-US" sz="1800" dirty="0" smtClean="0"/>
              <a:t>, .. </a:t>
            </a:r>
            <a:r>
              <a:rPr lang="en-US" sz="1800" dirty="0" err="1" smtClean="0"/>
              <a:t>HashPartitioner</a:t>
            </a:r>
            <a:r>
              <a:rPr lang="en-US" sz="1800" dirty="0" smtClean="0"/>
              <a:t>, same as parent RDD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mapValues</a:t>
            </a:r>
            <a:r>
              <a:rPr lang="en-US" sz="1800" dirty="0" smtClean="0"/>
              <a:t>(), </a:t>
            </a:r>
            <a:r>
              <a:rPr lang="en-US" sz="1800" dirty="0" err="1" smtClean="0"/>
              <a:t>flatMapValues</a:t>
            </a:r>
            <a:r>
              <a:rPr lang="en-US" sz="1800" dirty="0" smtClean="0"/>
              <a:t>(), Same as parent RDD</a:t>
            </a:r>
          </a:p>
          <a:p>
            <a:pPr marL="234950" indent="-234950">
              <a:buFont typeface="Arial" pitchFamily="34" charset="0"/>
              <a:buChar char="•"/>
              <a:tabLst>
                <a:tab pos="568325" algn="l"/>
              </a:tabLst>
            </a:pPr>
            <a:r>
              <a:rPr lang="en-US" sz="1800" dirty="0" err="1" smtClean="0"/>
              <a:t>cogroup</a:t>
            </a:r>
            <a:r>
              <a:rPr lang="en-US" sz="1800" dirty="0" smtClean="0"/>
              <a:t>(), join(), </a:t>
            </a:r>
            <a:r>
              <a:rPr lang="en-US" sz="1800" dirty="0" err="1" smtClean="0"/>
              <a:t>leftOuterJoin</a:t>
            </a:r>
            <a:r>
              <a:rPr lang="en-US" sz="1800" dirty="0" smtClean="0"/>
              <a:t>(), .. </a:t>
            </a:r>
            <a:r>
              <a:rPr lang="en-US" sz="1800" dirty="0" err="1" smtClean="0"/>
              <a:t>HashPartitioner</a:t>
            </a:r>
            <a:r>
              <a:rPr lang="en-US" sz="1800" dirty="0" smtClean="0"/>
              <a:t>, Same as parent RDD, or configurable</a:t>
            </a:r>
          </a:p>
        </p:txBody>
      </p:sp>
    </p:spTree>
    <p:extLst>
      <p:ext uri="{BB962C8B-B14F-4D97-AF65-F5344CB8AC3E}">
        <p14:creationId xmlns:p14="http://schemas.microsoft.com/office/powerpoint/2010/main" val="3793288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Setting-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951603"/>
            <a:ext cx="84280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Optimal ?  2x number of cores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100ms+ Task execution time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--  Too few: possible data skew, increased memory pressure,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     longer recovery from failure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--  Too many: Task scheduling may take longer than task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    execution, more lineage information to record 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/>
              <a:t>T</a:t>
            </a:r>
            <a:r>
              <a:rPr lang="en-US" sz="1800" dirty="0" smtClean="0"/>
              <a:t>he custom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 used to read/write to/from DSE Core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 smtClean="0"/>
              <a:t>my_data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/>
              <a:t>sc.parallelize</a:t>
            </a:r>
            <a:r>
              <a:rPr lang="en-US" sz="1800" dirty="0"/>
              <a:t>(List( ... </a:t>
            </a:r>
            <a:r>
              <a:rPr lang="en-US" sz="1800" dirty="0" smtClean="0"/>
              <a:t>)).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</a:t>
            </a:r>
            <a:r>
              <a:rPr lang="en-US" sz="1800" dirty="0" err="1" smtClean="0"/>
              <a:t>partitionBy</a:t>
            </a:r>
            <a:r>
              <a:rPr lang="en-US" sz="1800" dirty="0" smtClean="0"/>
              <a:t>(new </a:t>
            </a:r>
            <a:r>
              <a:rPr lang="en-US" sz="1800" dirty="0" err="1"/>
              <a:t>org.apache.spark.HashPartitioner</a:t>
            </a:r>
            <a:r>
              <a:rPr lang="en-US" sz="1800" dirty="0"/>
              <a:t>(9</a:t>
            </a:r>
            <a:r>
              <a:rPr lang="en-US" sz="1800" dirty="0" smtClean="0"/>
              <a:t>))   //  9 partitions</a:t>
            </a:r>
            <a:endParaRPr lang="en-US" sz="1800" dirty="0"/>
          </a:p>
          <a:p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834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Repartitioning/Shuffling-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67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724828" y="1438507"/>
            <a:ext cx="32175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Cost Factors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Disk I/O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Network traffic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Partitioning execution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External sorting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Serialization/deserialization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Data compression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80" y="1771650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537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870947"/>
            <a:ext cx="7985858" cy="713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</a:t>
            </a:r>
            <a:r>
              <a:rPr lang="en-US" dirty="0" err="1"/>
              <a:t>tunables</a:t>
            </a:r>
            <a:r>
              <a:rPr lang="en-US" dirty="0"/>
              <a:t>: spark-env.sh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68</a:t>
            </a:fld>
            <a:endParaRPr lang="uk-UA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076" y="870947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076" y="1036976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Property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9547" y="870947"/>
            <a:ext cx="0" cy="3738211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79313" y="870947"/>
            <a:ext cx="0" cy="3738211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443058" y="870947"/>
            <a:ext cx="0" cy="3738211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076" y="158458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7076" y="460915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076" y="2088676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076" y="3096868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076" y="4105060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0733" y="105848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5155" y="1667516"/>
            <a:ext cx="23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spark.shuffle.manager</a:t>
            </a:r>
            <a:endParaRPr lang="en-US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3015008" y="1689026"/>
            <a:ext cx="3722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Data shuffling strategy; sort or hash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7413768" y="867635"/>
            <a:ext cx="0" cy="3741523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076" y="3600964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7076" y="2592772"/>
            <a:ext cx="7985065" cy="0"/>
          </a:xfrm>
          <a:prstGeom prst="line">
            <a:avLst/>
          </a:prstGeom>
          <a:ln w="3492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487550" y="105848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Default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24648" y="1673008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5155" y="2176748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spark.shuffle.spill</a:t>
            </a:r>
            <a:endParaRPr lang="en-US" sz="160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2948102" y="2198258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Enables spilling data to disk by reduce tasks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4648" y="218224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5155" y="2667401"/>
            <a:ext cx="2388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spark.shuffle.memoryFraction</a:t>
            </a:r>
            <a:endParaRPr lang="en-US" sz="1200" b="1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015008" y="2688911"/>
            <a:ext cx="4315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Spilling threshold as fraction of Java heap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24648" y="2672893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0.2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5155" y="313202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spark.shuffle.sort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  </a:t>
            </a:r>
            <a:r>
              <a:rPr lang="en-US" sz="1200" b="1" dirty="0" err="1" smtClean="0"/>
              <a:t>bypassMergeThreshold</a:t>
            </a:r>
            <a:endParaRPr lang="en-US" sz="1200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015008" y="3153539"/>
            <a:ext cx="431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No merge-sort if number of reduce tasks not greater and no map-side aggregation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624648" y="319327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200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5155" y="3673529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spark.shuffle.compress</a:t>
            </a:r>
            <a:endParaRPr lang="en-US" sz="16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3015008" y="3695039"/>
            <a:ext cx="3905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Enable compression for shuffle writes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4648" y="367902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true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5155" y="4160815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spark.shuffle.spill.compress</a:t>
            </a:r>
            <a:endParaRPr lang="en-US" sz="120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3015008" y="4182325"/>
            <a:ext cx="3709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Enable compression for spilled data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24648" y="4166307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691156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Examples, suboptimal (from DSA)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69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smtClean="0"/>
              <a:t>rows = </a:t>
            </a:r>
            <a:r>
              <a:rPr lang="en-US" sz="1800" dirty="0" err="1"/>
              <a:t>sc.cassandraTable</a:t>
            </a:r>
            <a:r>
              <a:rPr lang="en-US" sz="1800" dirty="0"/>
              <a:t>("k1", "t1</a:t>
            </a:r>
            <a:r>
              <a:rPr lang="en-US" sz="1800" dirty="0" smtClean="0"/>
              <a:t>").</a:t>
            </a:r>
            <a:endParaRPr lang="en-US" sz="1800" dirty="0"/>
          </a:p>
          <a:p>
            <a:r>
              <a:rPr lang="en-US" sz="1800" dirty="0"/>
              <a:t>      </a:t>
            </a:r>
            <a:r>
              <a:rPr lang="en-US" sz="1800" dirty="0" err="1" smtClean="0"/>
              <a:t>keyBy</a:t>
            </a:r>
            <a:r>
              <a:rPr lang="en-US" sz="1800" dirty="0" smtClean="0"/>
              <a:t>(row </a:t>
            </a:r>
            <a:r>
              <a:rPr lang="en-US" sz="1800" dirty="0"/>
              <a:t>=&gt; </a:t>
            </a:r>
            <a:r>
              <a:rPr lang="en-US" sz="1800" dirty="0" err="1"/>
              <a:t>row.getInt</a:t>
            </a:r>
            <a:r>
              <a:rPr lang="en-US" sz="1800" dirty="0"/>
              <a:t>("</a:t>
            </a:r>
            <a:r>
              <a:rPr lang="en-US" sz="1800" dirty="0" err="1"/>
              <a:t>release_year</a:t>
            </a:r>
            <a:r>
              <a:rPr lang="en-US" sz="1800" dirty="0" smtClean="0"/>
              <a:t>")).</a:t>
            </a:r>
            <a:endParaRPr lang="en-US" sz="1800" dirty="0"/>
          </a:p>
          <a:p>
            <a:r>
              <a:rPr lang="en-US" sz="1800" dirty="0"/>
              <a:t>      </a:t>
            </a:r>
            <a:r>
              <a:rPr lang="en-US" sz="1800" dirty="0" smtClean="0">
                <a:solidFill>
                  <a:srgbClr val="00B0F0"/>
                </a:solidFill>
              </a:rPr>
              <a:t>repartition</a:t>
            </a:r>
            <a:r>
              <a:rPr lang="en-US" sz="1800" dirty="0" smtClean="0"/>
              <a:t>(2*</a:t>
            </a:r>
            <a:r>
              <a:rPr lang="en-US" sz="1800" dirty="0" err="1" smtClean="0"/>
              <a:t>sc.defaultParallelism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 err="1" smtClean="0"/>
              <a:t>rowsCountByYear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rows.</a:t>
            </a:r>
            <a:r>
              <a:rPr lang="en-US" sz="1800" dirty="0" err="1" smtClean="0">
                <a:solidFill>
                  <a:srgbClr val="00B0F0"/>
                </a:solidFill>
              </a:rPr>
              <a:t>countByKey</a:t>
            </a:r>
            <a:r>
              <a:rPr lang="en-US" sz="1800" dirty="0" smtClean="0">
                <a:solidFill>
                  <a:srgbClr val="00B0F0"/>
                </a:solidFill>
              </a:rPr>
              <a:t>().</a:t>
            </a:r>
            <a:endParaRPr lang="en-US" sz="1800" dirty="0">
              <a:solidFill>
                <a:srgbClr val="00B0F0"/>
              </a:solidFill>
            </a:endParaRPr>
          </a:p>
          <a:p>
            <a:r>
              <a:rPr lang="en-US" sz="1800" dirty="0"/>
              <a:t>      </a:t>
            </a:r>
            <a:r>
              <a:rPr lang="en-US" sz="1800" dirty="0" err="1" smtClean="0"/>
              <a:t>foreach</a:t>
            </a:r>
            <a:r>
              <a:rPr lang="en-US" sz="1800" dirty="0" smtClean="0"/>
              <a:t>(</a:t>
            </a:r>
            <a:r>
              <a:rPr lang="en-US" sz="1800" dirty="0" err="1" smtClean="0"/>
              <a:t>println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 err="1" smtClean="0"/>
              <a:t>rowsByYear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rows.</a:t>
            </a:r>
            <a:r>
              <a:rPr lang="en-US" sz="1800" dirty="0" err="1" smtClean="0">
                <a:solidFill>
                  <a:srgbClr val="00B0F0"/>
                </a:solidFill>
              </a:rPr>
              <a:t>groupByKey</a:t>
            </a:r>
            <a:r>
              <a:rPr lang="en-US" sz="1800" dirty="0" smtClean="0">
                <a:solidFill>
                  <a:srgbClr val="00B0F0"/>
                </a:solidFill>
              </a:rPr>
              <a:t>()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      </a:t>
            </a:r>
            <a:r>
              <a:rPr lang="en-US" sz="1800" dirty="0" smtClean="0"/>
              <a:t>collect.</a:t>
            </a:r>
            <a:endParaRPr lang="en-US" sz="1800" dirty="0"/>
          </a:p>
          <a:p>
            <a:r>
              <a:rPr lang="en-US" sz="1800" dirty="0"/>
              <a:t>      </a:t>
            </a:r>
            <a:r>
              <a:rPr lang="en-US" sz="1800" dirty="0" err="1" smtClean="0"/>
              <a:t>foreach</a:t>
            </a:r>
            <a:r>
              <a:rPr lang="en-US" sz="1800" dirty="0" smtClean="0"/>
              <a:t>(</a:t>
            </a:r>
            <a:r>
              <a:rPr lang="en-US" sz="1800" dirty="0" err="1" smtClean="0"/>
              <a:t>println</a:t>
            </a:r>
            <a:r>
              <a:rPr lang="en-US" sz="1800" dirty="0"/>
              <a:t>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66" y="1237470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55197" y="2275680"/>
            <a:ext cx="1787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3 shuffles; repartition(), </a:t>
            </a:r>
            <a:r>
              <a:rPr lang="en-US" sz="1800" dirty="0" err="1" smtClean="0">
                <a:solidFill>
                  <a:srgbClr val="00B0F0"/>
                </a:solidFill>
              </a:rPr>
              <a:t>countByKey</a:t>
            </a:r>
            <a:r>
              <a:rPr lang="en-US" sz="1800" dirty="0" smtClean="0">
                <a:solidFill>
                  <a:srgbClr val="00B0F0"/>
                </a:solidFill>
              </a:rPr>
              <a:t>(), </a:t>
            </a:r>
            <a:r>
              <a:rPr lang="en-US" sz="1800" dirty="0" err="1" smtClean="0">
                <a:solidFill>
                  <a:srgbClr val="00B0F0"/>
                </a:solidFill>
              </a:rPr>
              <a:t>groupByKey</a:t>
            </a:r>
            <a:r>
              <a:rPr lang="en-US" sz="1800" dirty="0" smtClean="0">
                <a:solidFill>
                  <a:srgbClr val="00B0F0"/>
                </a:solidFill>
              </a:rPr>
              <a:t>()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673" y="3622769"/>
            <a:ext cx="941542" cy="91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3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Assets to Work With ..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420568"/>
            <a:ext cx="8428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DROP KEYSPACE IF EXISTS ks_7571;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KEYSPACE ks_7571 WITH REPLICATION =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{'class': '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SimpleStrategy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'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replication_factor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': 1};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USE ks_7571;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3" y="1117765"/>
            <a:ext cx="837600" cy="93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067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Examples, optimal (from DSA)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6311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smtClean="0"/>
              <a:t>rows= </a:t>
            </a:r>
            <a:r>
              <a:rPr lang="en-US" sz="1800" dirty="0" err="1"/>
              <a:t>sc.cassandraTable</a:t>
            </a:r>
            <a:r>
              <a:rPr lang="en-US" sz="1800" dirty="0"/>
              <a:t>("k1", "t1</a:t>
            </a:r>
            <a:r>
              <a:rPr lang="en-US" sz="1800" dirty="0" smtClean="0"/>
              <a:t>").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err="1" smtClean="0"/>
              <a:t>keyBy</a:t>
            </a:r>
            <a:r>
              <a:rPr lang="en-US" sz="1800" dirty="0" smtClean="0"/>
              <a:t>(row </a:t>
            </a:r>
            <a:r>
              <a:rPr lang="en-US" sz="1800" dirty="0"/>
              <a:t>=&gt; </a:t>
            </a:r>
            <a:r>
              <a:rPr lang="en-US" sz="1800" dirty="0" err="1"/>
              <a:t>row.getInt</a:t>
            </a:r>
            <a:r>
              <a:rPr lang="en-US" sz="1800" dirty="0"/>
              <a:t>("</a:t>
            </a:r>
            <a:r>
              <a:rPr lang="en-US" sz="1800" dirty="0" err="1"/>
              <a:t>release_year</a:t>
            </a:r>
            <a:r>
              <a:rPr lang="en-US" sz="1800" dirty="0" smtClean="0"/>
              <a:t>")).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err="1" smtClean="0">
                <a:solidFill>
                  <a:srgbClr val="00B0F0"/>
                </a:solidFill>
              </a:rPr>
              <a:t>partitionBy</a:t>
            </a:r>
            <a:r>
              <a:rPr lang="en-US" sz="1800" dirty="0" smtClean="0"/>
              <a:t>(new </a:t>
            </a:r>
            <a:r>
              <a:rPr lang="en-US" sz="1800" dirty="0" err="1"/>
              <a:t>org.apache.spark.HashPartitioner</a:t>
            </a:r>
            <a:r>
              <a:rPr lang="en-US" sz="1800" dirty="0"/>
              <a:t>(2*</a:t>
            </a:r>
            <a:r>
              <a:rPr lang="en-US" sz="1800" dirty="0" err="1"/>
              <a:t>sc.defaultParallelism</a:t>
            </a:r>
            <a:r>
              <a:rPr lang="en-US" sz="1800" dirty="0" smtClean="0"/>
              <a:t>)).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smtClean="0"/>
              <a:t>cache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      </a:t>
            </a:r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 smtClean="0"/>
              <a:t>rowsCountByYear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rows.countByKey</a:t>
            </a:r>
            <a:r>
              <a:rPr lang="en-US" sz="1800" dirty="0" smtClean="0"/>
              <a:t>().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err="1" smtClean="0"/>
              <a:t>foreach</a:t>
            </a:r>
            <a:r>
              <a:rPr lang="en-US" sz="1800" dirty="0" smtClean="0"/>
              <a:t>(</a:t>
            </a:r>
            <a:r>
              <a:rPr lang="en-US" sz="1800" dirty="0" err="1" smtClean="0"/>
              <a:t>println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      </a:t>
            </a:r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 smtClean="0"/>
              <a:t>rowsByYear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dirty="0" err="1" smtClean="0"/>
              <a:t>rows.groupByKey</a:t>
            </a:r>
            <a:r>
              <a:rPr lang="en-US" sz="1800" dirty="0" smtClean="0"/>
              <a:t>().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smtClean="0"/>
              <a:t>collect.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err="1" smtClean="0"/>
              <a:t>foreach</a:t>
            </a:r>
            <a:r>
              <a:rPr lang="en-US" sz="1800" dirty="0" smtClean="0"/>
              <a:t>(</a:t>
            </a:r>
            <a:r>
              <a:rPr lang="en-US" sz="1800" dirty="0" err="1" smtClean="0"/>
              <a:t>println</a:t>
            </a:r>
            <a:r>
              <a:rPr lang="en-US" sz="1800" dirty="0"/>
              <a:t>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66" y="2209179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55197" y="3247389"/>
            <a:ext cx="178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1</a:t>
            </a:r>
            <a:r>
              <a:rPr lang="en-US" sz="1800" dirty="0" smtClean="0">
                <a:solidFill>
                  <a:srgbClr val="00B0F0"/>
                </a:solidFill>
              </a:rPr>
              <a:t> shuffle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" b="5194"/>
          <a:stretch/>
        </p:blipFill>
        <p:spPr bwMode="auto">
          <a:xfrm>
            <a:off x="7113762" y="3700873"/>
            <a:ext cx="870183" cy="88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873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Which operations cause reshuffling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71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892025" y="1029442"/>
            <a:ext cx="38472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repartition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coalesce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partitionBy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reduceByKey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foldByKey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combineByKey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groupByKey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cogroup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join, </a:t>
            </a:r>
            <a:r>
              <a:rPr lang="en-US" sz="1800" dirty="0" err="1" smtClean="0"/>
              <a:t>leftOuterJoin</a:t>
            </a:r>
            <a:r>
              <a:rPr lang="en-US" sz="1800" dirty="0" smtClean="0"/>
              <a:t>, .. 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sortByKey</a:t>
            </a:r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lookup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27" y="864880"/>
            <a:ext cx="2754352" cy="173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27035" y="2447874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cache to set one/best partitioning scheme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filter early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92D050"/>
                </a:solidFill>
              </a:rPr>
              <a:t>spanByKey</a:t>
            </a:r>
            <a:r>
              <a:rPr lang="en-US" sz="1800" dirty="0" smtClean="0">
                <a:solidFill>
                  <a:srgbClr val="92D050"/>
                </a:solidFill>
              </a:rPr>
              <a:t>() 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92D050"/>
                </a:solidFill>
              </a:rPr>
              <a:t>spanBy</a:t>
            </a:r>
            <a:r>
              <a:rPr lang="en-US" sz="1800" dirty="0" smtClean="0">
                <a:solidFill>
                  <a:srgbClr val="92D050"/>
                </a:solidFill>
              </a:rPr>
              <a:t>(f)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92D050"/>
                </a:solidFill>
              </a:rPr>
              <a:t>repartitionByCassandraReplica</a:t>
            </a:r>
            <a:r>
              <a:rPr lang="en-US" sz="1800" dirty="0" smtClean="0">
                <a:solidFill>
                  <a:srgbClr val="92D050"/>
                </a:solidFill>
              </a:rPr>
              <a:t>( ... 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92D050"/>
                </a:solidFill>
              </a:rPr>
              <a:t>applyPartitionerFrom</a:t>
            </a:r>
            <a:r>
              <a:rPr lang="en-US" sz="1800" dirty="0" smtClean="0">
                <a:solidFill>
                  <a:srgbClr val="92D050"/>
                </a:solidFill>
              </a:rPr>
              <a:t>( ... )</a:t>
            </a:r>
          </a:p>
        </p:txBody>
      </p:sp>
    </p:spTree>
    <p:extLst>
      <p:ext uri="{BB962C8B-B14F-4D97-AF65-F5344CB8AC3E}">
        <p14:creationId xmlns:p14="http://schemas.microsoft.com/office/powerpoint/2010/main" val="2422873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8360" y="1245286"/>
            <a:ext cx="1984917" cy="548048"/>
          </a:xfrm>
        </p:spPr>
        <p:txBody>
          <a:bodyPr/>
          <a:lstStyle/>
          <a:p>
            <a:r>
              <a:rPr lang="en-US" dirty="0" smtClean="0"/>
              <a:t>Partitioning: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264855"/>
            <a:ext cx="84280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My_Record</a:t>
            </a:r>
            <a:r>
              <a:rPr lang="en-US" sz="1800" dirty="0"/>
              <a:t> (</a:t>
            </a:r>
            <a:r>
              <a:rPr lang="en-US" sz="1800" dirty="0" err="1"/>
              <a:t>pk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, value: String)</a:t>
            </a:r>
          </a:p>
          <a:p>
            <a:r>
              <a:rPr lang="en-US" sz="1800" dirty="0"/>
              <a:t>   //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rows1 = </a:t>
            </a:r>
            <a:r>
              <a:rPr lang="en-US" sz="1800" dirty="0" err="1"/>
              <a:t>sc.parallelize</a:t>
            </a:r>
            <a:r>
              <a:rPr lang="en-US" sz="1800" dirty="0"/>
              <a:t>(</a:t>
            </a:r>
            <a:r>
              <a:rPr lang="en-US" sz="1800" dirty="0" err="1"/>
              <a:t>Seq</a:t>
            </a:r>
            <a:r>
              <a:rPr lang="en-US" sz="1800" dirty="0"/>
              <a:t>(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(400, "K-Mart"),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(401, "</a:t>
            </a:r>
            <a:r>
              <a:rPr lang="en-US" sz="1800" dirty="0" err="1"/>
              <a:t>Wal</a:t>
            </a:r>
            <a:r>
              <a:rPr lang="en-US" sz="1800" dirty="0"/>
              <a:t>*Mart"),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(402, "</a:t>
            </a:r>
            <a:r>
              <a:rPr lang="en-US" sz="1800" dirty="0" err="1" smtClean="0"/>
              <a:t>Piggly</a:t>
            </a:r>
            <a:r>
              <a:rPr lang="en-US" sz="1800" dirty="0" smtClean="0"/>
              <a:t> </a:t>
            </a:r>
            <a:r>
              <a:rPr lang="en-US" sz="1800" dirty="0"/>
              <a:t>W</a:t>
            </a:r>
            <a:r>
              <a:rPr lang="en-US" sz="1800" dirty="0" smtClean="0"/>
              <a:t>iggly</a:t>
            </a:r>
            <a:r>
              <a:rPr lang="en-US" sz="1800" dirty="0"/>
              <a:t>")</a:t>
            </a:r>
          </a:p>
          <a:p>
            <a:r>
              <a:rPr lang="en-US" sz="1800" dirty="0"/>
              <a:t>   ))</a:t>
            </a:r>
          </a:p>
          <a:p>
            <a:r>
              <a:rPr lang="en-US" sz="1800" dirty="0" err="1"/>
              <a:t>println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rows1.partitions.size</a:t>
            </a:r>
            <a:r>
              <a:rPr lang="en-US" sz="1800" dirty="0"/>
              <a:t>)</a:t>
            </a:r>
          </a:p>
          <a:p>
            <a:r>
              <a:rPr lang="en-US" sz="1800" dirty="0"/>
              <a:t>// 3</a:t>
            </a:r>
          </a:p>
          <a:p>
            <a:r>
              <a:rPr lang="en-US" sz="1800" dirty="0" err="1"/>
              <a:t>println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rows1.partitioner</a:t>
            </a:r>
            <a:r>
              <a:rPr lang="en-US" sz="1800" dirty="0"/>
              <a:t>)</a:t>
            </a:r>
          </a:p>
          <a:p>
            <a:r>
              <a:rPr lang="en-US" sz="1800" dirty="0"/>
              <a:t>// None</a:t>
            </a:r>
          </a:p>
          <a:p>
            <a:endParaRPr lang="en-US" sz="1800" dirty="0"/>
          </a:p>
          <a:p>
            <a:r>
              <a:rPr lang="en-US" sz="1800" dirty="0"/>
              <a:t>//  This box has 4 cores, </a:t>
            </a:r>
            <a:r>
              <a:rPr lang="en-US" sz="1800" dirty="0" smtClean="0"/>
              <a:t>DSE </a:t>
            </a:r>
            <a:r>
              <a:rPr lang="en-US" sz="1800" dirty="0"/>
              <a:t>cores defaults to 4 - </a:t>
            </a:r>
            <a:r>
              <a:rPr lang="en-US" sz="1800" dirty="0" smtClean="0"/>
              <a:t>1</a:t>
            </a:r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rows2 = rows1.</a:t>
            </a:r>
            <a:r>
              <a:rPr lang="en-US" sz="1800" dirty="0">
                <a:solidFill>
                  <a:srgbClr val="00B0F0"/>
                </a:solidFill>
              </a:rPr>
              <a:t>repartition(2*</a:t>
            </a:r>
            <a:r>
              <a:rPr lang="en-US" sz="1800" dirty="0" err="1">
                <a:solidFill>
                  <a:srgbClr val="00B0F0"/>
                </a:solidFill>
              </a:rPr>
              <a:t>sc.defaultParallelism</a:t>
            </a:r>
            <a:r>
              <a:rPr lang="en-US" sz="1800" dirty="0">
                <a:solidFill>
                  <a:srgbClr val="00B0F0"/>
                </a:solidFill>
              </a:rPr>
              <a:t>)</a:t>
            </a:r>
          </a:p>
          <a:p>
            <a:r>
              <a:rPr lang="en-US" sz="1800" dirty="0" err="1"/>
              <a:t>println</a:t>
            </a:r>
            <a:r>
              <a:rPr lang="en-US" sz="1800" dirty="0"/>
              <a:t>(rows2.partitions.size)</a:t>
            </a:r>
          </a:p>
          <a:p>
            <a:r>
              <a:rPr lang="en-US" sz="1800" dirty="0"/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840198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127" y="945209"/>
            <a:ext cx="2263697" cy="548048"/>
          </a:xfrm>
        </p:spPr>
        <p:txBody>
          <a:bodyPr/>
          <a:lstStyle/>
          <a:p>
            <a:r>
              <a:rPr lang="en-US" dirty="0" smtClean="0"/>
              <a:t>Partitioning: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868238"/>
            <a:ext cx="84280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//  To change </a:t>
            </a:r>
            <a:r>
              <a:rPr lang="en-US" sz="1800" dirty="0" err="1"/>
              <a:t>partitioner</a:t>
            </a:r>
            <a:r>
              <a:rPr lang="en-US" sz="1800" dirty="0"/>
              <a:t>, need a K/V pair </a:t>
            </a:r>
            <a:r>
              <a:rPr lang="en-US" sz="1800" dirty="0" smtClean="0"/>
              <a:t>RDD</a:t>
            </a:r>
            <a:endParaRPr lang="en-US" sz="1800" dirty="0"/>
          </a:p>
          <a:p>
            <a:r>
              <a:rPr lang="en-US" sz="1800" dirty="0"/>
              <a:t>//  Since </a:t>
            </a:r>
            <a:r>
              <a:rPr lang="en-US" sz="1800" dirty="0" err="1"/>
              <a:t>pk</a:t>
            </a:r>
            <a:r>
              <a:rPr lang="en-US" sz="1800" dirty="0"/>
              <a:t> is unique, just need a </a:t>
            </a:r>
            <a:r>
              <a:rPr lang="en-US" sz="1800" dirty="0" err="1" smtClean="0"/>
              <a:t>groupBy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rows2_kv = rows2.</a:t>
            </a:r>
            <a:r>
              <a:rPr lang="en-US" sz="1800" dirty="0">
                <a:solidFill>
                  <a:srgbClr val="00B0F0"/>
                </a:solidFill>
              </a:rPr>
              <a:t>groupBy(_.</a:t>
            </a:r>
            <a:r>
              <a:rPr lang="en-US" sz="1800" dirty="0" err="1">
                <a:solidFill>
                  <a:srgbClr val="00B0F0"/>
                </a:solidFill>
              </a:rPr>
              <a:t>pk</a:t>
            </a:r>
            <a:r>
              <a:rPr lang="en-US" sz="1800" dirty="0" smtClean="0">
                <a:solidFill>
                  <a:srgbClr val="00B0F0"/>
                </a:solidFill>
              </a:rPr>
              <a:t>)</a:t>
            </a:r>
          </a:p>
          <a:p>
            <a:endParaRPr lang="en-US" sz="1800" dirty="0"/>
          </a:p>
          <a:p>
            <a:r>
              <a:rPr lang="en-US" sz="1800" dirty="0"/>
              <a:t>rows2_kv.collect().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sz="1800" dirty="0"/>
              <a:t>(</a:t>
            </a:r>
            <a:r>
              <a:rPr lang="en-US" sz="1800" dirty="0" smtClean="0"/>
              <a:t>402,CompactBuffer(</a:t>
            </a:r>
            <a:r>
              <a:rPr lang="en-US" sz="1800" dirty="0" err="1" smtClean="0"/>
              <a:t>My_Record</a:t>
            </a:r>
            <a:r>
              <a:rPr lang="en-US" sz="1800" dirty="0" smtClean="0"/>
              <a:t>(402,Piggly </a:t>
            </a:r>
            <a:r>
              <a:rPr lang="en-US" sz="1800" dirty="0"/>
              <a:t>W</a:t>
            </a:r>
            <a:r>
              <a:rPr lang="en-US" sz="1800" dirty="0" smtClean="0"/>
              <a:t>iggly</a:t>
            </a:r>
            <a:r>
              <a:rPr lang="en-US" sz="1800" dirty="0"/>
              <a:t>)))</a:t>
            </a:r>
          </a:p>
          <a:p>
            <a:r>
              <a:rPr lang="en-US" sz="1800" dirty="0"/>
              <a:t>(400,CompactBuffer(</a:t>
            </a:r>
            <a:r>
              <a:rPr lang="en-US" sz="1800" dirty="0" err="1"/>
              <a:t>My_Record</a:t>
            </a:r>
            <a:r>
              <a:rPr lang="en-US" sz="1800" dirty="0"/>
              <a:t>(400,K-Mart)))</a:t>
            </a:r>
          </a:p>
          <a:p>
            <a:r>
              <a:rPr lang="en-US" sz="1800" dirty="0"/>
              <a:t>(401,CompactBuffer(</a:t>
            </a:r>
            <a:r>
              <a:rPr lang="en-US" sz="1800" dirty="0" err="1"/>
              <a:t>My_Record</a:t>
            </a:r>
            <a:r>
              <a:rPr lang="en-US" sz="1800" dirty="0"/>
              <a:t>(401,Wal*Mart)))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println</a:t>
            </a:r>
            <a:r>
              <a:rPr lang="en-US" sz="1800" dirty="0" smtClean="0"/>
              <a:t>(rows2_kv.</a:t>
            </a:r>
            <a:r>
              <a:rPr lang="en-US" sz="1800" dirty="0" smtClean="0">
                <a:solidFill>
                  <a:srgbClr val="00B0F0"/>
                </a:solidFill>
              </a:rPr>
              <a:t>partitioner</a:t>
            </a:r>
            <a:r>
              <a:rPr lang="en-US" sz="1800" dirty="0"/>
              <a:t>)</a:t>
            </a:r>
          </a:p>
          <a:p>
            <a:r>
              <a:rPr lang="en-US" sz="1800" dirty="0">
                <a:solidFill>
                  <a:srgbClr val="00B0F0"/>
                </a:solidFill>
              </a:rPr>
              <a:t>// Some(org.apache.spark.HashPartitioner@6)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15" y="1579282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65057" y="2622269"/>
            <a:ext cx="162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Why 6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73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74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520316"/>
            <a:ext cx="8428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rows3 = rows2_kv.</a:t>
            </a:r>
            <a:r>
              <a:rPr lang="en-US" sz="1800" dirty="0">
                <a:solidFill>
                  <a:srgbClr val="00B0F0"/>
                </a:solidFill>
              </a:rPr>
              <a:t>partitionBy(new </a:t>
            </a:r>
            <a:r>
              <a:rPr lang="en-US" sz="1800" dirty="0" err="1">
                <a:solidFill>
                  <a:srgbClr val="00B0F0"/>
                </a:solidFill>
              </a:rPr>
              <a:t>org.apache.spark.HashPartitioner</a:t>
            </a:r>
            <a:r>
              <a:rPr lang="en-US" sz="1800" dirty="0">
                <a:solidFill>
                  <a:srgbClr val="00B0F0"/>
                </a:solidFill>
              </a:rPr>
              <a:t>(9)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println</a:t>
            </a:r>
            <a:r>
              <a:rPr lang="en-US" sz="1800" dirty="0"/>
              <a:t>(rows3.partitioner)</a:t>
            </a:r>
          </a:p>
          <a:p>
            <a:r>
              <a:rPr lang="en-US" sz="1800" dirty="0"/>
              <a:t>// Some(org.apache.spark.HashPartitioner@9)</a:t>
            </a:r>
          </a:p>
        </p:txBody>
      </p:sp>
    </p:spTree>
    <p:extLst>
      <p:ext uri="{BB962C8B-B14F-4D97-AF65-F5344CB8AC3E}">
        <p14:creationId xmlns:p14="http://schemas.microsoft.com/office/powerpoint/2010/main" val="840198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859" y="909066"/>
            <a:ext cx="2486721" cy="548048"/>
          </a:xfrm>
        </p:spPr>
        <p:txBody>
          <a:bodyPr/>
          <a:lstStyle/>
          <a:p>
            <a:r>
              <a:rPr lang="en-US" dirty="0" smtClean="0"/>
              <a:t>Partitioning Matching DSE: Examples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532912"/>
            <a:ext cx="842809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  <a:endParaRPr lang="en-US" sz="1800" i="1" dirty="0"/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</a:t>
            </a:r>
            <a:r>
              <a:rPr lang="en-US" sz="1800" dirty="0" smtClean="0"/>
              <a:t>")</a:t>
            </a:r>
          </a:p>
          <a:p>
            <a:endParaRPr lang="en-US" sz="1800" dirty="0"/>
          </a:p>
          <a:p>
            <a:r>
              <a:rPr lang="en-US" sz="1800" dirty="0" err="1"/>
              <a:t>println</a:t>
            </a:r>
            <a:r>
              <a:rPr lang="en-US" sz="1800" dirty="0"/>
              <a:t>(</a:t>
            </a:r>
            <a:r>
              <a:rPr lang="en-US" sz="1800" dirty="0" err="1"/>
              <a:t>c_rows.partitioner</a:t>
            </a:r>
            <a:r>
              <a:rPr lang="en-US" sz="1800" dirty="0"/>
              <a:t>)</a:t>
            </a:r>
          </a:p>
          <a:p>
            <a:r>
              <a:rPr lang="en-US" sz="1800" dirty="0">
                <a:solidFill>
                  <a:srgbClr val="00B0F0"/>
                </a:solidFill>
              </a:rPr>
              <a:t>// None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>
                <a:solidFill>
                  <a:srgbClr val="00B0F0"/>
                </a:solidFill>
              </a:rPr>
              <a:t>keyBy</a:t>
            </a:r>
            <a:r>
              <a:rPr lang="en-US" sz="1800" dirty="0">
                <a:solidFill>
                  <a:srgbClr val="00B0F0"/>
                </a:solidFill>
              </a:rPr>
              <a:t>[Tuple1[</a:t>
            </a:r>
            <a:r>
              <a:rPr lang="en-US" sz="1800" dirty="0" err="1">
                <a:solidFill>
                  <a:srgbClr val="00B0F0"/>
                </a:solidFill>
              </a:rPr>
              <a:t>Int</a:t>
            </a:r>
            <a:r>
              <a:rPr lang="en-US" sz="1800" dirty="0">
                <a:solidFill>
                  <a:srgbClr val="00B0F0"/>
                </a:solidFill>
              </a:rPr>
              <a:t>]]("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", "company", "state")</a:t>
            </a:r>
          </a:p>
          <a:p>
            <a:endParaRPr lang="en-US" sz="1800" dirty="0"/>
          </a:p>
          <a:p>
            <a:r>
              <a:rPr lang="en-US" sz="1800" dirty="0" err="1"/>
              <a:t>println</a:t>
            </a:r>
            <a:r>
              <a:rPr lang="en-US" sz="1800" dirty="0"/>
              <a:t>(</a:t>
            </a:r>
            <a:r>
              <a:rPr lang="en-US" sz="1800" dirty="0" err="1"/>
              <a:t>c_rows.partitioner</a:t>
            </a:r>
            <a:r>
              <a:rPr lang="en-US" sz="1800" dirty="0"/>
              <a:t>)</a:t>
            </a:r>
          </a:p>
          <a:p>
            <a:r>
              <a:rPr lang="en-US" sz="1600" dirty="0">
                <a:solidFill>
                  <a:srgbClr val="00B0F0"/>
                </a:solidFill>
              </a:rPr>
              <a:t>// Some(com.datastax.spark.connector.rdd.partitioner.CassandraPartitioner@4da90f6c)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315" y="1579282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65057" y="2622269"/>
            <a:ext cx="200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Which is better ?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702" y="429544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** First </a:t>
            </a:r>
            <a:r>
              <a:rPr lang="en-US" sz="1800" dirty="0" err="1" smtClean="0">
                <a:solidFill>
                  <a:srgbClr val="C00000"/>
                </a:solidFill>
              </a:rPr>
              <a:t>Url</a:t>
            </a:r>
            <a:r>
              <a:rPr lang="en-US" sz="1800" dirty="0" smtClean="0">
                <a:solidFill>
                  <a:srgbClr val="C00000"/>
                </a:solidFill>
              </a:rPr>
              <a:t> on Notes page</a:t>
            </a:r>
          </a:p>
        </p:txBody>
      </p:sp>
    </p:spTree>
    <p:extLst>
      <p:ext uri="{BB962C8B-B14F-4D97-AF65-F5344CB8AC3E}">
        <p14:creationId xmlns:p14="http://schemas.microsoft.com/office/powerpoint/2010/main" val="8401983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Matching DSE: </a:t>
            </a:r>
            <a:r>
              <a:rPr lang="en-US" dirty="0" smtClean="0"/>
              <a:t>Examples, RDD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375350"/>
            <a:ext cx="8428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My_Record</a:t>
            </a:r>
            <a:r>
              <a:rPr lang="en-US" sz="1800" dirty="0"/>
              <a:t> (</a:t>
            </a:r>
            <a:r>
              <a:rPr lang="en-US" sz="1800" dirty="0" err="1"/>
              <a:t>customer_num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, company: String, state: String)</a:t>
            </a:r>
          </a:p>
          <a:p>
            <a:r>
              <a:rPr lang="en-US" sz="1800" dirty="0"/>
              <a:t>   //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rows1 = </a:t>
            </a:r>
            <a:r>
              <a:rPr lang="en-US" sz="1800" dirty="0" err="1"/>
              <a:t>sc.parallelize</a:t>
            </a:r>
            <a:r>
              <a:rPr lang="en-US" sz="1800" dirty="0"/>
              <a:t>(</a:t>
            </a:r>
            <a:r>
              <a:rPr lang="en-US" sz="1800" dirty="0" err="1"/>
              <a:t>Seq</a:t>
            </a:r>
            <a:r>
              <a:rPr lang="en-US" sz="1800" dirty="0"/>
              <a:t>(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(400, "K-Mart", "MI"),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(401, "</a:t>
            </a:r>
            <a:r>
              <a:rPr lang="en-US" sz="1800" dirty="0" err="1"/>
              <a:t>Wal</a:t>
            </a:r>
            <a:r>
              <a:rPr lang="en-US" sz="1800" dirty="0"/>
              <a:t>*Mart", "AR"),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(402, "</a:t>
            </a:r>
            <a:r>
              <a:rPr lang="en-US" sz="1800" dirty="0" err="1" smtClean="0"/>
              <a:t>Piggly</a:t>
            </a:r>
            <a:r>
              <a:rPr lang="en-US" sz="1800" dirty="0" smtClean="0"/>
              <a:t> Wiggly</a:t>
            </a:r>
            <a:r>
              <a:rPr lang="en-US" sz="1800" dirty="0"/>
              <a:t>", "WI")</a:t>
            </a:r>
          </a:p>
          <a:p>
            <a:r>
              <a:rPr lang="en-US" sz="1800" dirty="0"/>
              <a:t>   ))</a:t>
            </a:r>
          </a:p>
        </p:txBody>
      </p:sp>
    </p:spTree>
    <p:extLst>
      <p:ext uri="{BB962C8B-B14F-4D97-AF65-F5344CB8AC3E}">
        <p14:creationId xmlns:p14="http://schemas.microsoft.com/office/powerpoint/2010/main" val="840198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Matching DSE: </a:t>
            </a:r>
            <a:r>
              <a:rPr lang="en-US" dirty="0" smtClean="0"/>
              <a:t>Examples, RDD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576072"/>
            <a:ext cx="842809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rows2 = rows1.</a:t>
            </a:r>
            <a:r>
              <a:rPr lang="en-US" sz="1800" dirty="0">
                <a:solidFill>
                  <a:srgbClr val="00B0F0"/>
                </a:solidFill>
              </a:rPr>
              <a:t>repartitionByCassandraReplica("ks_7571", "customer", 10)</a:t>
            </a:r>
          </a:p>
          <a:p>
            <a:endParaRPr lang="en-US" sz="1800" dirty="0"/>
          </a:p>
          <a:p>
            <a:r>
              <a:rPr lang="en-US" sz="1800" dirty="0" err="1"/>
              <a:t>println</a:t>
            </a:r>
            <a:r>
              <a:rPr lang="en-US" sz="1800" dirty="0"/>
              <a:t>(rows2.partitioner)</a:t>
            </a:r>
          </a:p>
          <a:p>
            <a:r>
              <a:rPr lang="en-US" sz="1600" dirty="0">
                <a:solidFill>
                  <a:srgbClr val="00B0F0"/>
                </a:solidFill>
              </a:rPr>
              <a:t>// Some(com.datastax.spark.connector.rdd.partitioner.ReplicaPartitioner@4b3be6f7)</a:t>
            </a:r>
          </a:p>
          <a:p>
            <a:r>
              <a:rPr lang="en-US" sz="1800" dirty="0" err="1"/>
              <a:t>println</a:t>
            </a:r>
            <a:r>
              <a:rPr lang="en-US" sz="1800" dirty="0"/>
              <a:t>(rows2.partitions.size)</a:t>
            </a:r>
          </a:p>
          <a:p>
            <a:r>
              <a:rPr lang="en-US" sz="1800" dirty="0"/>
              <a:t>// 10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83" y="2883975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17925" y="3926962"/>
            <a:ext cx="200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Use case ?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415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190" y="826119"/>
            <a:ext cx="3579542" cy="548048"/>
          </a:xfrm>
        </p:spPr>
        <p:txBody>
          <a:bodyPr/>
          <a:lstStyle/>
          <a:p>
            <a:r>
              <a:rPr lang="en-US" dirty="0"/>
              <a:t>Partitioning Matching DSE: </a:t>
            </a:r>
            <a:r>
              <a:rPr lang="en-US" dirty="0" smtClean="0"/>
              <a:t>Examples, DSE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530284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o_rows1 = </a:t>
            </a:r>
            <a:r>
              <a:rPr lang="en-US" sz="1800" dirty="0" err="1"/>
              <a:t>sc.cassandraTable</a:t>
            </a:r>
            <a:r>
              <a:rPr lang="en-US" sz="1800" dirty="0"/>
              <a:t>("ks_7571", "orders").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order_num</a:t>
            </a:r>
            <a:r>
              <a:rPr lang="en-US" sz="1800" dirty="0"/>
              <a:t>", "</a:t>
            </a:r>
            <a:r>
              <a:rPr lang="en-US" sz="1800" dirty="0" err="1"/>
              <a:t>customer_num</a:t>
            </a:r>
            <a:r>
              <a:rPr lang="en-US" sz="1800" dirty="0"/>
              <a:t>", "</a:t>
            </a:r>
            <a:r>
              <a:rPr lang="en-US" sz="1800" dirty="0" err="1"/>
              <a:t>order_date</a:t>
            </a:r>
            <a:r>
              <a:rPr lang="en-US" sz="1800" dirty="0"/>
              <a:t>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>
                <a:solidFill>
                  <a:srgbClr val="00B0F0"/>
                </a:solidFill>
              </a:rPr>
              <a:t>keyBy</a:t>
            </a:r>
            <a:r>
              <a:rPr lang="en-US" sz="1800" dirty="0">
                <a:solidFill>
                  <a:srgbClr val="00B0F0"/>
                </a:solidFill>
              </a:rPr>
              <a:t>[Tuple1[</a:t>
            </a:r>
            <a:r>
              <a:rPr lang="en-US" sz="1800" dirty="0" err="1">
                <a:solidFill>
                  <a:srgbClr val="00B0F0"/>
                </a:solidFill>
              </a:rPr>
              <a:t>Int</a:t>
            </a:r>
            <a:r>
              <a:rPr lang="en-US" sz="1800" dirty="0">
                <a:solidFill>
                  <a:srgbClr val="00B0F0"/>
                </a:solidFill>
              </a:rPr>
              <a:t>]]("</a:t>
            </a:r>
            <a:r>
              <a:rPr lang="en-US" sz="1800" dirty="0" err="1">
                <a:solidFill>
                  <a:srgbClr val="00B0F0"/>
                </a:solidFill>
              </a:rPr>
              <a:t>order_num</a:t>
            </a:r>
            <a:r>
              <a:rPr lang="en-US" sz="1800" dirty="0">
                <a:solidFill>
                  <a:srgbClr val="00B0F0"/>
                </a:solidFill>
              </a:rPr>
              <a:t>", 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", "</a:t>
            </a:r>
            <a:r>
              <a:rPr lang="en-US" sz="1800" dirty="0" err="1">
                <a:solidFill>
                  <a:srgbClr val="00B0F0"/>
                </a:solidFill>
              </a:rPr>
              <a:t>order_date</a:t>
            </a:r>
            <a:r>
              <a:rPr lang="en-US" sz="1800" dirty="0">
                <a:solidFill>
                  <a:srgbClr val="00B0F0"/>
                </a:solidFill>
              </a:rPr>
              <a:t>")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c_rows</a:t>
            </a:r>
            <a:r>
              <a:rPr lang="en-US" sz="1800" dirty="0"/>
              <a:t>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"state").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  </a:t>
            </a:r>
            <a:r>
              <a:rPr lang="en-US" sz="1800" dirty="0" err="1">
                <a:solidFill>
                  <a:srgbClr val="00B0F0"/>
                </a:solidFill>
              </a:rPr>
              <a:t>keyBy</a:t>
            </a:r>
            <a:r>
              <a:rPr lang="en-US" sz="1800" dirty="0">
                <a:solidFill>
                  <a:srgbClr val="00B0F0"/>
                </a:solidFill>
              </a:rPr>
              <a:t>[Tuple1[</a:t>
            </a:r>
            <a:r>
              <a:rPr lang="en-US" sz="1800" dirty="0" err="1">
                <a:solidFill>
                  <a:srgbClr val="00B0F0"/>
                </a:solidFill>
              </a:rPr>
              <a:t>Int</a:t>
            </a:r>
            <a:r>
              <a:rPr lang="en-US" sz="1800" dirty="0">
                <a:solidFill>
                  <a:srgbClr val="00B0F0"/>
                </a:solidFill>
              </a:rPr>
              <a:t>]]("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", "company", "state")</a:t>
            </a:r>
          </a:p>
          <a:p>
            <a:endParaRPr lang="en-US" sz="1800" dirty="0" smtClean="0"/>
          </a:p>
          <a:p>
            <a:r>
              <a:rPr lang="en-US" sz="1800" dirty="0" err="1" smtClean="0">
                <a:solidFill>
                  <a:srgbClr val="00B0F0"/>
                </a:solidFill>
              </a:rPr>
              <a:t>val</a:t>
            </a:r>
            <a:r>
              <a:rPr lang="en-US" sz="1800" dirty="0" smtClean="0">
                <a:solidFill>
                  <a:srgbClr val="00B0F0"/>
                </a:solidFill>
              </a:rPr>
              <a:t> </a:t>
            </a:r>
            <a:r>
              <a:rPr lang="en-US" sz="1800" dirty="0">
                <a:solidFill>
                  <a:srgbClr val="00B0F0"/>
                </a:solidFill>
              </a:rPr>
              <a:t>o_rows1b = o_rows1.applyPartitionerFrom(</a:t>
            </a:r>
            <a:r>
              <a:rPr lang="en-US" sz="1800" dirty="0" err="1">
                <a:solidFill>
                  <a:srgbClr val="00B0F0"/>
                </a:solidFill>
              </a:rPr>
              <a:t>c_rows</a:t>
            </a:r>
            <a:r>
              <a:rPr lang="en-US" sz="1800" dirty="0" smtClean="0">
                <a:solidFill>
                  <a:srgbClr val="00B0F0"/>
                </a:solidFill>
              </a:rPr>
              <a:t>)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415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DSE: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79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42" y="2490498"/>
            <a:ext cx="1785715" cy="178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573" y="803118"/>
            <a:ext cx="2763076" cy="219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41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Assets to Work With ..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017897"/>
            <a:ext cx="84280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TABLE customer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INT PRIMARY KEY,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company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address1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address2                TEXT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  </a:t>
            </a:r>
            <a:r>
              <a:rPr lang="en-US" sz="18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// 6'th column ?</a:t>
            </a:r>
            <a:endParaRPr lang="en-US" sz="1800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city 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state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zipcode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phone                   TEXT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3" y="1117765"/>
            <a:ext cx="837600" cy="93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6657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775" y="544496"/>
            <a:ext cx="2720897" cy="548048"/>
          </a:xfrm>
        </p:spPr>
        <p:txBody>
          <a:bodyPr/>
          <a:lstStyle/>
          <a:p>
            <a:r>
              <a:rPr lang="en-US" dirty="0" smtClean="0"/>
              <a:t>Writing to DSE: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80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203299"/>
            <a:ext cx="842809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Same Action: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RDD of tuples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RDD of case class objects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RDD of </a:t>
            </a:r>
            <a:r>
              <a:rPr lang="en-US" sz="1800" dirty="0" err="1" smtClean="0"/>
              <a:t>CassandraRow</a:t>
            </a:r>
            <a:r>
              <a:rPr lang="en-US" sz="1800" dirty="0" smtClean="0"/>
              <a:t> objects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r>
              <a:rPr lang="en-US" sz="2000" dirty="0" smtClean="0"/>
              <a:t>API Call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saveToCassandra</a:t>
            </a:r>
            <a:r>
              <a:rPr lang="en-US" sz="1800" dirty="0" smtClean="0"/>
              <a:t>(</a:t>
            </a:r>
            <a:r>
              <a:rPr lang="en-US" sz="1800" dirty="0" err="1" smtClean="0"/>
              <a:t>ks</a:t>
            </a:r>
            <a:r>
              <a:rPr lang="en-US" sz="1800" dirty="0" smtClean="0"/>
              <a:t>, </a:t>
            </a:r>
            <a:r>
              <a:rPr lang="en-US" sz="1800" dirty="0" err="1" smtClean="0"/>
              <a:t>tb</a:t>
            </a:r>
            <a:r>
              <a:rPr lang="en-US" sz="1800" dirty="0" smtClean="0"/>
              <a:t> [, </a:t>
            </a:r>
            <a:r>
              <a:rPr lang="en-US" sz="1800" dirty="0" err="1" smtClean="0">
                <a:solidFill>
                  <a:srgbClr val="92D050"/>
                </a:solidFill>
              </a:rPr>
              <a:t>SomeColumns</a:t>
            </a:r>
            <a:r>
              <a:rPr lang="en-US" sz="1800" dirty="0" smtClean="0"/>
              <a:t>(c1, c2, ..)])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insert/update (</a:t>
            </a:r>
            <a:r>
              <a:rPr lang="en-US" sz="1800" dirty="0" err="1" smtClean="0"/>
              <a:t>upserts</a:t>
            </a:r>
            <a:r>
              <a:rPr lang="en-US" sz="1800" dirty="0" smtClean="0"/>
              <a:t> all), delete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saveAsCassandraTable</a:t>
            </a:r>
            <a:r>
              <a:rPr lang="en-US" sz="1800" dirty="0" smtClean="0"/>
              <a:t>(</a:t>
            </a:r>
            <a:r>
              <a:rPr lang="en-US" sz="1800" dirty="0" err="1" smtClean="0"/>
              <a:t>ks</a:t>
            </a:r>
            <a:r>
              <a:rPr lang="en-US" sz="1800" dirty="0"/>
              <a:t>, </a:t>
            </a:r>
            <a:r>
              <a:rPr lang="en-US" sz="1800" dirty="0" err="1"/>
              <a:t>tb</a:t>
            </a:r>
            <a:r>
              <a:rPr lang="en-US" sz="1800" dirty="0"/>
              <a:t> [, </a:t>
            </a:r>
            <a:r>
              <a:rPr lang="en-US" sz="1800" dirty="0" err="1"/>
              <a:t>SomeColumns</a:t>
            </a:r>
            <a:r>
              <a:rPr lang="en-US" sz="1800" dirty="0"/>
              <a:t>(c1, c2, </a:t>
            </a:r>
            <a:r>
              <a:rPr lang="en-US" sz="1800" dirty="0" smtClean="0"/>
              <a:t>..)])</a:t>
            </a:r>
          </a:p>
          <a:p>
            <a:r>
              <a:rPr lang="en-US" sz="1800" dirty="0" smtClean="0"/>
              <a:t>      Makes table too, first column PK only</a:t>
            </a: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err="1" smtClean="0"/>
              <a:t>saveAsCassandraTableEx</a:t>
            </a:r>
            <a:r>
              <a:rPr lang="en-US" sz="1800" dirty="0" smtClean="0"/>
              <a:t>(tab-</a:t>
            </a:r>
            <a:r>
              <a:rPr lang="en-US" sz="1800" dirty="0" err="1" smtClean="0"/>
              <a:t>def</a:t>
            </a:r>
            <a:r>
              <a:rPr lang="en-US" sz="1800" dirty="0" smtClean="0"/>
              <a:t> [, </a:t>
            </a:r>
            <a:r>
              <a:rPr lang="en-US" sz="1800" dirty="0" err="1" smtClean="0"/>
              <a:t>SomeColumns</a:t>
            </a:r>
            <a:r>
              <a:rPr lang="en-US" sz="1800" dirty="0" smtClean="0"/>
              <a:t>(c1, c2, ..)])</a:t>
            </a:r>
          </a:p>
          <a:p>
            <a:r>
              <a:rPr lang="en-US" sz="1800" dirty="0" smtClean="0"/>
              <a:t>      Makes table </a:t>
            </a:r>
            <a:r>
              <a:rPr lang="en-US" sz="1800" i="1" dirty="0"/>
              <a:t>e</a:t>
            </a:r>
            <a:r>
              <a:rPr lang="en-US" sz="1800" i="1" dirty="0" smtClean="0"/>
              <a:t>xtended</a:t>
            </a:r>
            <a:r>
              <a:rPr lang="en-US" sz="1800" dirty="0" smtClean="0"/>
              <a:t>, more property control</a:t>
            </a: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endParaRPr lang="en-US" sz="1800" dirty="0" smtClean="0"/>
          </a:p>
          <a:p>
            <a:r>
              <a:rPr lang="en-US" sz="2000" dirty="0" smtClean="0"/>
              <a:t>Mechanics of this-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/>
              <a:t>CQL insert for every row in the RDD, grouped in unlogged batches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Default </a:t>
            </a:r>
            <a:r>
              <a:rPr lang="en-US" sz="1800" dirty="0"/>
              <a:t>CL is LOCAL_QUORUM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17415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64" y="526950"/>
            <a:ext cx="84280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rows1 = </a:t>
            </a:r>
            <a:r>
              <a:rPr lang="en-US" sz="1800" dirty="0" err="1"/>
              <a:t>sc.parallelize</a:t>
            </a:r>
            <a:r>
              <a:rPr lang="en-US" sz="1800" dirty="0"/>
              <a:t>(List(</a:t>
            </a:r>
          </a:p>
          <a:p>
            <a:r>
              <a:rPr lang="en-US" sz="1800" dirty="0"/>
              <a:t>   (400, "K-Mart", "MI"),</a:t>
            </a:r>
          </a:p>
          <a:p>
            <a:r>
              <a:rPr lang="en-US" sz="1800" dirty="0"/>
              <a:t>   (401, "</a:t>
            </a:r>
            <a:r>
              <a:rPr lang="en-US" sz="1800" dirty="0" err="1"/>
              <a:t>Wal</a:t>
            </a:r>
            <a:r>
              <a:rPr lang="en-US" sz="1800" dirty="0"/>
              <a:t>*Mart", "AR"),</a:t>
            </a:r>
          </a:p>
          <a:p>
            <a:r>
              <a:rPr lang="en-US" sz="1800" dirty="0"/>
              <a:t>   (402, "</a:t>
            </a:r>
            <a:r>
              <a:rPr lang="en-US" sz="1800" dirty="0" err="1" smtClean="0"/>
              <a:t>Piggly</a:t>
            </a:r>
            <a:r>
              <a:rPr lang="en-US" sz="1800" dirty="0" smtClean="0"/>
              <a:t> </a:t>
            </a:r>
            <a:r>
              <a:rPr lang="en-US" sz="1800" dirty="0"/>
              <a:t>Wiggly", "WI")</a:t>
            </a:r>
          </a:p>
          <a:p>
            <a:r>
              <a:rPr lang="en-US" sz="1800" dirty="0"/>
              <a:t>   </a:t>
            </a:r>
            <a:r>
              <a:rPr lang="en-US" sz="1800" dirty="0" smtClean="0"/>
              <a:t>))</a:t>
            </a:r>
            <a:endParaRPr lang="en-US" sz="1800" dirty="0"/>
          </a:p>
          <a:p>
            <a:r>
              <a:rPr lang="en-US" sz="1800" dirty="0"/>
              <a:t>rows1.saveToCassandra("ks_7571", "customer",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"state"))</a:t>
            </a:r>
          </a:p>
          <a:p>
            <a:endParaRPr lang="en-US" sz="1800" dirty="0"/>
          </a:p>
          <a:p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/>
              <a:t>rows2 = </a:t>
            </a:r>
            <a:r>
              <a:rPr lang="en-US" sz="1800" dirty="0" err="1"/>
              <a:t>sc.parallelize</a:t>
            </a:r>
            <a:r>
              <a:rPr lang="en-US" sz="1800" dirty="0"/>
              <a:t>(List(</a:t>
            </a:r>
          </a:p>
          <a:p>
            <a:r>
              <a:rPr lang="en-US" sz="1800" dirty="0"/>
              <a:t>   (500, "New Company", "AK")</a:t>
            </a:r>
          </a:p>
          <a:p>
            <a:r>
              <a:rPr lang="en-US" sz="1800" dirty="0"/>
              <a:t>   ))</a:t>
            </a:r>
          </a:p>
          <a:p>
            <a:r>
              <a:rPr lang="en-US" sz="1800" dirty="0"/>
              <a:t>rows2.saveToCassandra("ks_7571", "customer",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SomeColumns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"</a:t>
            </a:r>
            <a:r>
              <a:rPr lang="en-US" sz="1800" dirty="0" err="1">
                <a:solidFill>
                  <a:srgbClr val="00B0F0"/>
                </a:solidFill>
              </a:rPr>
              <a:t>customer_num</a:t>
            </a:r>
            <a:r>
              <a:rPr lang="en-US" sz="1800" dirty="0">
                <a:solidFill>
                  <a:srgbClr val="00B0F0"/>
                </a:solidFill>
              </a:rPr>
              <a:t>" as "_1", "company" as "_3", "state" as "_2"</a:t>
            </a:r>
            <a:r>
              <a:rPr lang="en-US" sz="1800" dirty="0"/>
              <a:t>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404" y="671916"/>
            <a:ext cx="2520176" cy="548048"/>
          </a:xfrm>
        </p:spPr>
        <p:txBody>
          <a:bodyPr/>
          <a:lstStyle/>
          <a:p>
            <a:r>
              <a:rPr lang="en-US" dirty="0" smtClean="0"/>
              <a:t>Writing to DSE: Tuples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81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10" y="1522181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75241" y="2560391"/>
            <a:ext cx="178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Controlling column assignments</a:t>
            </a:r>
          </a:p>
        </p:txBody>
      </p:sp>
    </p:spTree>
    <p:extLst>
      <p:ext uri="{BB962C8B-B14F-4D97-AF65-F5344CB8AC3E}">
        <p14:creationId xmlns:p14="http://schemas.microsoft.com/office/powerpoint/2010/main" val="548344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DSE: case class objects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My_Record</a:t>
            </a:r>
            <a:r>
              <a:rPr lang="en-US" sz="1800" dirty="0"/>
              <a:t> (</a:t>
            </a:r>
            <a:r>
              <a:rPr lang="en-US" sz="1800" dirty="0" err="1"/>
              <a:t>customer_num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, company: String, state: String)</a:t>
            </a:r>
          </a:p>
          <a:p>
            <a:r>
              <a:rPr lang="en-US" sz="1800" dirty="0"/>
              <a:t>   //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rows3 = </a:t>
            </a:r>
            <a:r>
              <a:rPr lang="en-US" sz="1800" dirty="0" err="1"/>
              <a:t>sc.parallelize</a:t>
            </a:r>
            <a:r>
              <a:rPr lang="en-US" sz="1800" dirty="0"/>
              <a:t>(</a:t>
            </a:r>
            <a:r>
              <a:rPr lang="en-US" sz="1800" dirty="0" err="1"/>
              <a:t>Seq</a:t>
            </a:r>
            <a:r>
              <a:rPr lang="en-US" sz="1800" dirty="0"/>
              <a:t>(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(500, "</a:t>
            </a:r>
            <a:r>
              <a:rPr lang="en-US" sz="1800" dirty="0" err="1"/>
              <a:t>BlockBuster</a:t>
            </a:r>
            <a:r>
              <a:rPr lang="en-US" sz="1800" dirty="0"/>
              <a:t>", "TX"),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(501, "</a:t>
            </a:r>
            <a:r>
              <a:rPr lang="en-US" sz="1800" dirty="0" err="1"/>
              <a:t>NetFlix</a:t>
            </a:r>
            <a:r>
              <a:rPr lang="en-US" sz="1800" dirty="0"/>
              <a:t>", "CA"),</a:t>
            </a:r>
          </a:p>
          <a:p>
            <a:r>
              <a:rPr lang="en-US" sz="1800" dirty="0"/>
              <a:t>   new </a:t>
            </a:r>
            <a:r>
              <a:rPr lang="en-US" sz="1800" dirty="0" err="1"/>
              <a:t>My_Record</a:t>
            </a:r>
            <a:r>
              <a:rPr lang="en-US" sz="1800" dirty="0"/>
              <a:t>(502, "RST Video", "NJ")</a:t>
            </a:r>
          </a:p>
          <a:p>
            <a:r>
              <a:rPr lang="en-US" sz="1800" dirty="0"/>
              <a:t>   ))</a:t>
            </a:r>
          </a:p>
          <a:p>
            <a:endParaRPr lang="en-US" sz="1800" dirty="0"/>
          </a:p>
          <a:p>
            <a:r>
              <a:rPr lang="en-US" sz="1800" dirty="0"/>
              <a:t>rows3.saveToCassandra("ks_7571", "customer",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"state"))</a:t>
            </a:r>
          </a:p>
        </p:txBody>
      </p:sp>
    </p:spTree>
    <p:extLst>
      <p:ext uri="{BB962C8B-B14F-4D97-AF65-F5344CB8AC3E}">
        <p14:creationId xmlns:p14="http://schemas.microsoft.com/office/powerpoint/2010/main" val="1453517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DSE: </a:t>
            </a:r>
            <a:r>
              <a:rPr lang="en-US" dirty="0" err="1" smtClean="0"/>
              <a:t>CassandraRow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83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8428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rdd1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where("</a:t>
            </a:r>
            <a:r>
              <a:rPr lang="en-US" sz="1800" dirty="0" err="1"/>
              <a:t>customer_num</a:t>
            </a:r>
            <a:r>
              <a:rPr lang="en-US" sz="1800" dirty="0"/>
              <a:t> = 101").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rdd2 = rdd1.map</a:t>
            </a:r>
            <a:r>
              <a:rPr lang="en-US" sz="1800" dirty="0" smtClean="0"/>
              <a:t>{ r </a:t>
            </a:r>
            <a:r>
              <a:rPr lang="en-US" sz="1800" dirty="0"/>
              <a:t>=&gt; (701, "New Company", "AK") }</a:t>
            </a:r>
          </a:p>
          <a:p>
            <a:r>
              <a:rPr lang="en-US" sz="1800" dirty="0"/>
              <a:t>// rdd2.collect().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rdd2.saveToCassandra("ks_7571", "customer",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SomeColumns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", "company", "state"))</a:t>
            </a:r>
          </a:p>
        </p:txBody>
      </p:sp>
    </p:spTree>
    <p:extLst>
      <p:ext uri="{BB962C8B-B14F-4D97-AF65-F5344CB8AC3E}">
        <p14:creationId xmlns:p14="http://schemas.microsoft.com/office/powerpoint/2010/main" val="3689874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64" y="1074268"/>
            <a:ext cx="8428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case class </a:t>
            </a:r>
            <a:r>
              <a:rPr lang="en-US" sz="1800" dirty="0" err="1"/>
              <a:t>My_Customer</a:t>
            </a:r>
            <a:r>
              <a:rPr lang="en-US" sz="1800" dirty="0"/>
              <a:t> (</a:t>
            </a:r>
            <a:r>
              <a:rPr lang="en-US" sz="1800" dirty="0" err="1"/>
              <a:t>customer_num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company</a:t>
            </a:r>
            <a:r>
              <a:rPr lang="en-US" sz="1800" dirty="0"/>
              <a:t>: String, state: String)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df1 = </a:t>
            </a:r>
            <a:r>
              <a:rPr lang="en-US" sz="1800" dirty="0" err="1"/>
              <a:t>spark.createDataset</a:t>
            </a:r>
            <a:r>
              <a:rPr lang="en-US" sz="1800" dirty="0"/>
              <a:t>(</a:t>
            </a:r>
            <a:r>
              <a:rPr lang="en-US" sz="1800" dirty="0" err="1"/>
              <a:t>Seq</a:t>
            </a:r>
            <a:r>
              <a:rPr lang="en-US" sz="1800" dirty="0"/>
              <a:t>(</a:t>
            </a:r>
            <a:r>
              <a:rPr lang="en-US" sz="1800" dirty="0" err="1"/>
              <a:t>My_Customer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901, </a:t>
            </a:r>
            <a:endParaRPr lang="en-US" sz="1800" dirty="0" smtClean="0">
              <a:solidFill>
                <a:srgbClr val="00B0F0"/>
              </a:solidFill>
            </a:endParaRPr>
          </a:p>
          <a:p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 smtClean="0">
                <a:solidFill>
                  <a:srgbClr val="00B0F0"/>
                </a:solidFill>
              </a:rPr>
              <a:t>  "</a:t>
            </a:r>
            <a:r>
              <a:rPr lang="en-US" sz="1800" dirty="0">
                <a:solidFill>
                  <a:srgbClr val="00B0F0"/>
                </a:solidFill>
              </a:rPr>
              <a:t>New Company 1", "AK"</a:t>
            </a:r>
            <a:r>
              <a:rPr lang="en-US" sz="1800" dirty="0"/>
              <a:t>)))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df2 = </a:t>
            </a:r>
            <a:r>
              <a:rPr lang="en-US" sz="1800" dirty="0" err="1"/>
              <a:t>spark.createDataset</a:t>
            </a:r>
            <a:r>
              <a:rPr lang="en-US" sz="1800" dirty="0"/>
              <a:t>(</a:t>
            </a:r>
            <a:r>
              <a:rPr lang="en-US" sz="1800" dirty="0" err="1"/>
              <a:t>Seq</a:t>
            </a:r>
            <a:r>
              <a:rPr lang="en-US" sz="1800" dirty="0"/>
              <a:t>(</a:t>
            </a:r>
            <a:r>
              <a:rPr lang="en-US" sz="1800" dirty="0" err="1"/>
              <a:t>My_Customer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901, </a:t>
            </a:r>
            <a:endParaRPr lang="en-US" sz="1800" dirty="0" smtClean="0">
              <a:solidFill>
                <a:srgbClr val="00B0F0"/>
              </a:solidFill>
            </a:endParaRPr>
          </a:p>
          <a:p>
            <a:r>
              <a:rPr lang="en-US" sz="1800" dirty="0">
                <a:solidFill>
                  <a:srgbClr val="00B0F0"/>
                </a:solidFill>
              </a:rPr>
              <a:t> </a:t>
            </a:r>
            <a:r>
              <a:rPr lang="en-US" sz="1800" dirty="0" smtClean="0">
                <a:solidFill>
                  <a:srgbClr val="00B0F0"/>
                </a:solidFill>
              </a:rPr>
              <a:t>  "</a:t>
            </a:r>
            <a:r>
              <a:rPr lang="en-US" sz="1800" dirty="0">
                <a:solidFill>
                  <a:srgbClr val="00B0F0"/>
                </a:solidFill>
              </a:rPr>
              <a:t>New Company 2", "AK"</a:t>
            </a:r>
            <a:r>
              <a:rPr lang="en-US" sz="1800" dirty="0"/>
              <a:t>)))</a:t>
            </a:r>
          </a:p>
          <a:p>
            <a:endParaRPr lang="en-US" sz="1800" dirty="0"/>
          </a:p>
          <a:p>
            <a:r>
              <a:rPr lang="en-US" sz="1800" dirty="0"/>
              <a:t>df1.</a:t>
            </a:r>
            <a:r>
              <a:rPr lang="en-US" sz="1800" dirty="0">
                <a:solidFill>
                  <a:srgbClr val="92D050"/>
                </a:solidFill>
              </a:rPr>
              <a:t>write</a:t>
            </a:r>
            <a:r>
              <a:rPr lang="en-US" sz="1800" dirty="0"/>
              <a:t>.format("</a:t>
            </a:r>
            <a:r>
              <a:rPr lang="en-US" sz="1800" dirty="0" err="1"/>
              <a:t>org.apache.spark.sql.cassandra</a:t>
            </a:r>
            <a:r>
              <a:rPr lang="en-US" sz="1800" dirty="0" smtClean="0"/>
              <a:t>").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options(Map</a:t>
            </a:r>
            <a:r>
              <a:rPr lang="en-US" sz="1800" dirty="0"/>
              <a:t>("table" -&gt; "customer", "</a:t>
            </a:r>
            <a:r>
              <a:rPr lang="en-US" sz="1800" dirty="0" err="1"/>
              <a:t>keyspace</a:t>
            </a:r>
            <a:r>
              <a:rPr lang="en-US" sz="1800" dirty="0"/>
              <a:t>" -&gt;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"</a:t>
            </a:r>
            <a:r>
              <a:rPr lang="en-US" sz="1800" dirty="0"/>
              <a:t>ks_7571", </a:t>
            </a:r>
            <a:r>
              <a:rPr lang="en-US" sz="1800" dirty="0">
                <a:solidFill>
                  <a:srgbClr val="92D050"/>
                </a:solidFill>
              </a:rPr>
              <a:t>"</a:t>
            </a:r>
            <a:r>
              <a:rPr lang="en-US" sz="1800" dirty="0" err="1">
                <a:solidFill>
                  <a:srgbClr val="92D050"/>
                </a:solidFill>
              </a:rPr>
              <a:t>spark.cassandra.output.ifNotExists</a:t>
            </a:r>
            <a:r>
              <a:rPr lang="en-US" sz="1800" dirty="0">
                <a:solidFill>
                  <a:srgbClr val="92D050"/>
                </a:solidFill>
              </a:rPr>
              <a:t>" -&gt; </a:t>
            </a:r>
            <a:r>
              <a:rPr lang="en-US" sz="1800" dirty="0" smtClean="0">
                <a:solidFill>
                  <a:srgbClr val="92D050"/>
                </a:solidFill>
              </a:rPr>
              <a:t>   </a:t>
            </a:r>
          </a:p>
          <a:p>
            <a:r>
              <a:rPr lang="en-US" sz="1800" dirty="0">
                <a:solidFill>
                  <a:srgbClr val="92D050"/>
                </a:solidFill>
              </a:rPr>
              <a:t> </a:t>
            </a:r>
            <a:r>
              <a:rPr lang="en-US" sz="1800" dirty="0" smtClean="0">
                <a:solidFill>
                  <a:srgbClr val="92D050"/>
                </a:solidFill>
              </a:rPr>
              <a:t>        "</a:t>
            </a:r>
            <a:r>
              <a:rPr lang="en-US" sz="1800" dirty="0">
                <a:solidFill>
                  <a:srgbClr val="92D050"/>
                </a:solidFill>
              </a:rPr>
              <a:t>true"</a:t>
            </a:r>
            <a:r>
              <a:rPr lang="en-US" sz="1800" dirty="0"/>
              <a:t>)).mode(</a:t>
            </a:r>
            <a:r>
              <a:rPr lang="en-US" sz="1800" dirty="0" err="1">
                <a:solidFill>
                  <a:srgbClr val="92D050"/>
                </a:solidFill>
              </a:rPr>
              <a:t>SaveMode.Append</a:t>
            </a:r>
            <a:r>
              <a:rPr lang="en-US" sz="1800" dirty="0"/>
              <a:t>).save</a:t>
            </a:r>
            <a:r>
              <a:rPr lang="en-US" sz="1800" dirty="0" smtClean="0"/>
              <a:t>()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4478" y="945209"/>
            <a:ext cx="1739590" cy="548048"/>
          </a:xfrm>
        </p:spPr>
        <p:txBody>
          <a:bodyPr/>
          <a:lstStyle/>
          <a:p>
            <a:r>
              <a:rPr lang="en-US" dirty="0" smtClean="0"/>
              <a:t>Write to DSE: if not exists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84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331" y="1700601"/>
            <a:ext cx="1037340" cy="97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15062" y="2738811"/>
            <a:ext cx="1787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write() is actually a </a:t>
            </a:r>
            <a:r>
              <a:rPr lang="en-US" sz="1800" dirty="0" err="1" smtClean="0">
                <a:solidFill>
                  <a:srgbClr val="00B0F0"/>
                </a:solidFill>
              </a:rPr>
              <a:t>DataFrame</a:t>
            </a:r>
            <a:r>
              <a:rPr lang="en-US" sz="1800" dirty="0" smtClean="0">
                <a:solidFill>
                  <a:srgbClr val="00B0F0"/>
                </a:solidFill>
              </a:rPr>
              <a:t> method, not RDD</a:t>
            </a:r>
          </a:p>
        </p:txBody>
      </p:sp>
    </p:spTree>
    <p:extLst>
      <p:ext uri="{BB962C8B-B14F-4D97-AF65-F5344CB8AC3E}">
        <p14:creationId xmlns:p14="http://schemas.microsoft.com/office/powerpoint/2010/main" val="3689874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to DSE: if not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85</a:t>
            </a:fld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334464" y="1141175"/>
            <a:ext cx="842809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cqlsh</a:t>
            </a:r>
            <a:r>
              <a:rPr lang="en-US" sz="1800" dirty="0"/>
              <a:t>&gt; select * from customer;</a:t>
            </a:r>
          </a:p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| address1 | address2 | city | company       |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lname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| phone | state |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zipcode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--------------+----------+----------+------+---------------+-------+-------+-------+-------+---------</a:t>
            </a:r>
          </a:p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          901 |     null |     null | null | New Company 1 |  null |  null |  null |    AK |    null</a:t>
            </a:r>
          </a:p>
          <a:p>
            <a:endParaRPr lang="en-US" sz="1800" dirty="0"/>
          </a:p>
          <a:p>
            <a:r>
              <a:rPr lang="en-US" sz="1800" dirty="0"/>
              <a:t>df2.write.format("</a:t>
            </a:r>
            <a:r>
              <a:rPr lang="en-US" sz="1800" dirty="0" err="1"/>
              <a:t>org.apache.spark.sql.cassandra</a:t>
            </a:r>
            <a:r>
              <a:rPr lang="en-US" sz="1800" dirty="0" smtClean="0"/>
              <a:t>").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options(Map</a:t>
            </a:r>
            <a:r>
              <a:rPr lang="en-US" sz="1800" dirty="0"/>
              <a:t>("table" -&gt; "customer", "</a:t>
            </a:r>
            <a:r>
              <a:rPr lang="en-US" sz="1800" dirty="0" err="1"/>
              <a:t>keyspace</a:t>
            </a:r>
            <a:r>
              <a:rPr lang="en-US" sz="1800" dirty="0"/>
              <a:t>" -&gt; "ks_7571</a:t>
            </a:r>
            <a:r>
              <a:rPr lang="en-US" sz="1800" dirty="0" smtClean="0"/>
              <a:t>",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</a:t>
            </a:r>
            <a:r>
              <a:rPr lang="en-US" sz="1800" dirty="0"/>
              <a:t>"</a:t>
            </a:r>
            <a:r>
              <a:rPr lang="en-US" sz="1800" dirty="0" err="1"/>
              <a:t>spark.cassandra.output.ifNotExists</a:t>
            </a:r>
            <a:r>
              <a:rPr lang="en-US" sz="1800" dirty="0"/>
              <a:t>" -&gt;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 "</a:t>
            </a:r>
            <a:r>
              <a:rPr lang="en-US" sz="1800" dirty="0"/>
              <a:t>true")).mode(</a:t>
            </a:r>
            <a:r>
              <a:rPr lang="en-US" sz="1800" dirty="0" err="1"/>
              <a:t>SaveMode.Append</a:t>
            </a:r>
            <a:r>
              <a:rPr lang="en-US" sz="1800" dirty="0"/>
              <a:t>).save</a:t>
            </a:r>
            <a:r>
              <a:rPr lang="en-US" sz="1800" dirty="0" smtClean="0"/>
              <a:t>()</a:t>
            </a:r>
          </a:p>
          <a:p>
            <a:endParaRPr lang="en-US" sz="1800" dirty="0"/>
          </a:p>
          <a:p>
            <a:r>
              <a:rPr lang="en-US" sz="1800" dirty="0"/>
              <a:t>// same </a:t>
            </a:r>
            <a:r>
              <a:rPr lang="en-US" sz="1800" dirty="0" smtClean="0"/>
              <a:t>output as first line; write did not occur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9874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381"/>
            <a:ext cx="8229600" cy="548048"/>
          </a:xfrm>
        </p:spPr>
        <p:txBody>
          <a:bodyPr/>
          <a:lstStyle/>
          <a:p>
            <a:r>
              <a:rPr lang="en-US" dirty="0" smtClean="0"/>
              <a:t>Writing to DSE: (collections, UDTs, TTL, nulls)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86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717428"/>
            <a:ext cx="842809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It's all there; nulls in particular is above Scala-101</a:t>
            </a:r>
          </a:p>
          <a:p>
            <a:endParaRPr lang="en-US" sz="1800" dirty="0"/>
          </a:p>
          <a:p>
            <a:r>
              <a:rPr lang="en-US" sz="2000" dirty="0" smtClean="0"/>
              <a:t>Supports operations on collections: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append/add, (lists, sets, maps)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prepend, (lists)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remove, (lists, sets)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overwrite, (lists, sets, maps)  (Default)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UDTs, case class, and </a:t>
            </a:r>
            <a:r>
              <a:rPr lang="en-US" sz="1800" dirty="0" err="1" smtClean="0"/>
              <a:t>UDTValue.fromMap</a:t>
            </a:r>
            <a:r>
              <a:rPr lang="en-US" sz="1800" dirty="0" smtClean="0"/>
              <a:t>( ... )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Tombstones; needs advanced </a:t>
            </a:r>
            <a:r>
              <a:rPr lang="en-US" sz="1800" dirty="0" err="1" smtClean="0"/>
              <a:t>Scala</a:t>
            </a:r>
            <a:r>
              <a:rPr lang="en-US" sz="1800" dirty="0" smtClean="0"/>
              <a:t> function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TTL/WRITETIME, uses </a:t>
            </a:r>
            <a:r>
              <a:rPr lang="en-US" sz="1800" dirty="0" err="1" smtClean="0"/>
              <a:t>WriteConf</a:t>
            </a:r>
            <a:r>
              <a:rPr lang="en-US" sz="1800" dirty="0" smtClean="0"/>
              <a:t> ()  (</a:t>
            </a:r>
            <a:r>
              <a:rPr lang="en-US" sz="1800" dirty="0" err="1" smtClean="0"/>
              <a:t>DataFrame</a:t>
            </a:r>
            <a:r>
              <a:rPr lang="en-US" sz="1800" dirty="0" smtClean="0"/>
              <a:t> for now ?)</a:t>
            </a:r>
          </a:p>
          <a:p>
            <a:endParaRPr lang="en-US" sz="1800" dirty="0" smtClean="0"/>
          </a:p>
          <a:p>
            <a:r>
              <a:rPr lang="en-US" sz="1800" dirty="0" smtClean="0"/>
              <a:t>See </a:t>
            </a:r>
            <a:r>
              <a:rPr lang="en-US" sz="1800" dirty="0" err="1" smtClean="0"/>
              <a:t>Url</a:t>
            </a:r>
            <a:r>
              <a:rPr lang="en-US" sz="1800" dirty="0" smtClean="0"/>
              <a:t> on Notes page for examples to all-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9874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DSE: Deletes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87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096569"/>
            <a:ext cx="8428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filter(r =&gt; </a:t>
            </a:r>
            <a:r>
              <a:rPr lang="en-US" sz="1800" dirty="0" err="1"/>
              <a:t>r.getInt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") &gt; 102)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103,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104</a:t>
            </a:r>
            <a:r>
              <a:rPr lang="en-US" sz="1800" dirty="0" smtClean="0"/>
              <a:t>,  ...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rows.deleteFromCassandra</a:t>
            </a:r>
            <a:r>
              <a:rPr lang="en-US" sz="1800" dirty="0"/>
              <a:t>("ks_7571", "customer")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102,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101, </a:t>
            </a:r>
            <a:r>
              <a:rPr lang="en-US" sz="1800" dirty="0" smtClean="0"/>
              <a:t> ...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6061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DSE: </a:t>
            </a:r>
            <a:r>
              <a:rPr lang="en-US" dirty="0" smtClean="0"/>
              <a:t>Deletes, specific columns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88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818520"/>
            <a:ext cx="84280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filter(r =&gt; </a:t>
            </a:r>
            <a:r>
              <a:rPr lang="en-US" sz="1800" dirty="0" err="1"/>
              <a:t>r.getInt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") &gt; 102)</a:t>
            </a:r>
          </a:p>
          <a:p>
            <a:endParaRPr lang="en-US" sz="1800" dirty="0"/>
          </a:p>
          <a:p>
            <a:r>
              <a:rPr lang="en-US" sz="1800" dirty="0" err="1"/>
              <a:t>rows.deleteFromCassandra</a:t>
            </a:r>
            <a:r>
              <a:rPr lang="en-US" sz="1800" dirty="0"/>
              <a:t>("ks_7571", "customer",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en-US" sz="1800" dirty="0" err="1" smtClean="0"/>
              <a:t>SomeColumns</a:t>
            </a:r>
            <a:r>
              <a:rPr lang="en-US" sz="1800" dirty="0"/>
              <a:t>("state", "city"))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"city", "state")</a:t>
            </a:r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CassandraRow</a:t>
            </a:r>
            <a:r>
              <a:rPr lang="en-US" sz="1800" dirty="0" smtClean="0"/>
              <a:t>{</a:t>
            </a:r>
            <a:r>
              <a:rPr lang="en-US" sz="1800" dirty="0" err="1" smtClean="0"/>
              <a:t>customer_num</a:t>
            </a:r>
            <a:r>
              <a:rPr lang="en-US" sz="1800" dirty="0"/>
              <a:t>: 103, </a:t>
            </a:r>
            <a:r>
              <a:rPr lang="en-US" sz="1800" dirty="0">
                <a:solidFill>
                  <a:srgbClr val="92D050"/>
                </a:solidFill>
              </a:rPr>
              <a:t>city: null, state: null</a:t>
            </a:r>
            <a:r>
              <a:rPr lang="en-US" sz="1800" dirty="0"/>
              <a:t>}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104, </a:t>
            </a:r>
            <a:r>
              <a:rPr lang="en-US" sz="1800" dirty="0">
                <a:solidFill>
                  <a:srgbClr val="92D050"/>
                </a:solidFill>
              </a:rPr>
              <a:t>city: null, state: null</a:t>
            </a:r>
            <a:r>
              <a:rPr lang="en-US" sz="1800" dirty="0"/>
              <a:t>}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102, city: San Francisco, state: CA}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101, city: Sunnyvale, state: CA}</a:t>
            </a:r>
          </a:p>
        </p:txBody>
      </p:sp>
    </p:spTree>
    <p:extLst>
      <p:ext uri="{BB962C8B-B14F-4D97-AF65-F5344CB8AC3E}">
        <p14:creationId xmlns:p14="http://schemas.microsoft.com/office/powerpoint/2010/main" val="796061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DSE: Deletes, </a:t>
            </a:r>
            <a:r>
              <a:rPr lang="en-US" dirty="0" smtClean="0"/>
              <a:t>partition deletes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89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34464" y="1219233"/>
            <a:ext cx="7081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DSE Core has an optimization to delete an entire partition, called a "range delete"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Supported here too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Can also delete on a time stamp to row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Check the </a:t>
            </a:r>
            <a:r>
              <a:rPr lang="en-US" sz="1800" dirty="0" err="1" smtClean="0"/>
              <a:t>Jira</a:t>
            </a:r>
            <a:r>
              <a:rPr lang="en-US" sz="1800" dirty="0" smtClean="0"/>
              <a:t> on the Notes page.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endParaRPr lang="en-US" sz="1800" dirty="0" smtClean="0"/>
          </a:p>
          <a:p>
            <a:endParaRPr lang="en-US" sz="1800" dirty="0" smtClean="0"/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606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633" y="882868"/>
            <a:ext cx="2667699" cy="548048"/>
          </a:xfrm>
        </p:spPr>
        <p:txBody>
          <a:bodyPr/>
          <a:lstStyle/>
          <a:p>
            <a:r>
              <a:rPr lang="en-US" dirty="0" smtClean="0"/>
              <a:t>CQL Assets to Work With ..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175074" y="757838"/>
            <a:ext cx="842809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INSERT INTO customer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lname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company, address1,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address2, city, state,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zipcode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phone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( 101, 'Ludwig', 'Pauli', 'All Sports Supplies',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'213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Erstwild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Court',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'Sunnyvale', 'CA', '94086',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'408-789-8075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...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( 102, 'Carole', 'Sadler', 'Sports Spot',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'785 Geary St',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'San Francisco', 'CA', '94117',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'415-822-1289');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( 103, 'Philip', 'Currie', '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Phils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Sports',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'654 Poplar', 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'P. O. Box 3498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'Palo Alto', 'CA',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'94303', '415-328-4543');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VALUES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( 104, 'Anthony', 'Higgins', 'Play Ball!',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'East Shopping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Cntr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.', '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422 Bay Road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', 'Redwood City',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    'CA', '94026', '415-368-1100');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5630" y="3218636"/>
            <a:ext cx="133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Watch address2 and nulls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2154" y="1641759"/>
            <a:ext cx="896655" cy="157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6657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90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Unit: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9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91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10160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Variables: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smtClean="0"/>
              <a:t>000-DTSE-Analytics-7570-60-DU-</a:t>
            </a:r>
            <a:fld id="{5A6FB346-E907-314D-8DE1-ECD2B2B6AA1B}" type="slidenum">
              <a:rPr lang="uk-UA" smtClean="0"/>
              <a:pPr/>
              <a:t>92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245327" y="818520"/>
            <a:ext cx="5386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Not specific to RDDs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Actually, hard to do on a shared nothing platform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1800" dirty="0"/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Broadcast variables</a:t>
            </a:r>
          </a:p>
          <a:p>
            <a:r>
              <a:rPr lang="en-US" sz="1800" dirty="0" smtClean="0"/>
              <a:t>       -- Read-only at Task level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-- Writable at Driver level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-- Workers move this around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--  Use case ?  Symbol table, other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Accumulators</a:t>
            </a:r>
            <a:endParaRPr lang="en-US" sz="1800" dirty="0"/>
          </a:p>
          <a:p>
            <a:r>
              <a:rPr lang="en-US" sz="1800" dirty="0" smtClean="0"/>
              <a:t>       -- Native support for numeric (double, long,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  float), can program other types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-- Use case ? Counting, aggregation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-- Returned to driver for final (sum)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23" y="1144278"/>
            <a:ext cx="2951891" cy="200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758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9" y="327866"/>
            <a:ext cx="7147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val</a:t>
            </a:r>
            <a:r>
              <a:rPr lang="en-US" sz="1800" dirty="0"/>
              <a:t> </a:t>
            </a:r>
            <a:r>
              <a:rPr lang="en-US" sz="1800" dirty="0" err="1"/>
              <a:t>bv</a:t>
            </a:r>
            <a:r>
              <a:rPr lang="en-US" sz="1800" dirty="0"/>
              <a:t> = </a:t>
            </a:r>
            <a:r>
              <a:rPr lang="en-US" sz="1800" dirty="0" err="1"/>
              <a:t>sc.</a:t>
            </a:r>
            <a:r>
              <a:rPr lang="en-US" sz="1800" dirty="0" err="1">
                <a:solidFill>
                  <a:srgbClr val="00B0F0"/>
                </a:solidFill>
              </a:rPr>
              <a:t>broadcast</a:t>
            </a:r>
            <a:r>
              <a:rPr lang="en-US" sz="1800" dirty="0"/>
              <a:t>(Set(</a:t>
            </a:r>
            <a:r>
              <a:rPr lang="en-US" sz="1800" dirty="0">
                <a:solidFill>
                  <a:srgbClr val="C00000"/>
                </a:solidFill>
              </a:rPr>
              <a:t>102, 104</a:t>
            </a:r>
            <a:r>
              <a:rPr lang="en-US" sz="1800" dirty="0"/>
              <a:t>))</a:t>
            </a:r>
          </a:p>
          <a:p>
            <a:r>
              <a:rPr lang="en-US" sz="1800" dirty="0" err="1"/>
              <a:t>val</a:t>
            </a:r>
            <a:r>
              <a:rPr lang="en-US" sz="1800" dirty="0"/>
              <a:t> ac = </a:t>
            </a:r>
            <a:r>
              <a:rPr lang="en-US" sz="1800" dirty="0" err="1"/>
              <a:t>sc.</a:t>
            </a:r>
            <a:r>
              <a:rPr lang="en-US" sz="1800" dirty="0" err="1">
                <a:solidFill>
                  <a:srgbClr val="00B0F0"/>
                </a:solidFill>
              </a:rPr>
              <a:t>accumulator</a:t>
            </a:r>
            <a:r>
              <a:rPr lang="en-US" sz="1800" dirty="0"/>
              <a:t>(0)</a:t>
            </a:r>
          </a:p>
          <a:p>
            <a:endParaRPr lang="en-US" sz="1800" dirty="0"/>
          </a:p>
          <a:p>
            <a:r>
              <a:rPr lang="en-US" sz="1800" dirty="0" err="1"/>
              <a:t>val</a:t>
            </a:r>
            <a:r>
              <a:rPr lang="en-US" sz="1800" dirty="0"/>
              <a:t> rows = </a:t>
            </a:r>
            <a:r>
              <a:rPr lang="en-US" sz="1800" dirty="0" err="1"/>
              <a:t>sc.cassandraTable</a:t>
            </a:r>
            <a:r>
              <a:rPr lang="en-US" sz="1800" dirty="0"/>
              <a:t>("ks_7571", "customer").</a:t>
            </a:r>
          </a:p>
          <a:p>
            <a:r>
              <a:rPr lang="en-US" sz="1800" dirty="0"/>
              <a:t>   select("</a:t>
            </a:r>
            <a:r>
              <a:rPr lang="en-US" sz="1800" dirty="0" err="1"/>
              <a:t>customer_num</a:t>
            </a:r>
            <a:r>
              <a:rPr lang="en-US" sz="1800" dirty="0"/>
              <a:t>", "company").</a:t>
            </a:r>
          </a:p>
          <a:p>
            <a:r>
              <a:rPr lang="en-US" sz="1800" dirty="0"/>
              <a:t>   filter(r =&gt; </a:t>
            </a:r>
            <a:r>
              <a:rPr lang="en-US" sz="1800" dirty="0" err="1">
                <a:solidFill>
                  <a:srgbClr val="00B0F0"/>
                </a:solidFill>
              </a:rPr>
              <a:t>bv.value</a:t>
            </a:r>
            <a:r>
              <a:rPr lang="en-US" sz="1800" dirty="0"/>
              <a:t> contains </a:t>
            </a:r>
            <a:r>
              <a:rPr lang="en-US" sz="1800" dirty="0" err="1"/>
              <a:t>r.getInt</a:t>
            </a:r>
            <a:r>
              <a:rPr lang="en-US" sz="1800" dirty="0"/>
              <a:t>("</a:t>
            </a:r>
            <a:r>
              <a:rPr lang="en-US" sz="1800" dirty="0" err="1"/>
              <a:t>customer_num</a:t>
            </a:r>
            <a:r>
              <a:rPr lang="en-US" sz="1800" dirty="0"/>
              <a:t>")).</a:t>
            </a:r>
          </a:p>
          <a:p>
            <a:r>
              <a:rPr lang="en-US" sz="1800" dirty="0">
                <a:solidFill>
                  <a:srgbClr val="7030A0"/>
                </a:solidFill>
              </a:rPr>
              <a:t>   </a:t>
            </a:r>
            <a:r>
              <a:rPr lang="en-US" sz="1800" dirty="0" smtClean="0">
                <a:solidFill>
                  <a:srgbClr val="7030A0"/>
                </a:solidFill>
              </a:rPr>
              <a:t>cache</a:t>
            </a:r>
          </a:p>
          <a:p>
            <a:endParaRPr lang="en-US" sz="1800" dirty="0"/>
          </a:p>
          <a:p>
            <a:r>
              <a:rPr lang="en-US" sz="1800" dirty="0" err="1"/>
              <a:t>rows.collect</a:t>
            </a:r>
            <a:r>
              <a:rPr lang="en-US" sz="1800" dirty="0"/>
              <a:t>().</a:t>
            </a:r>
            <a:r>
              <a:rPr lang="en-US" sz="1800" dirty="0" err="1"/>
              <a:t>foreach</a:t>
            </a:r>
            <a:r>
              <a:rPr lang="en-US" sz="1800" dirty="0"/>
              <a:t>(</a:t>
            </a:r>
            <a:r>
              <a:rPr lang="en-US" sz="1800" dirty="0" err="1"/>
              <a:t>println</a:t>
            </a:r>
            <a:r>
              <a:rPr lang="en-US" sz="1800" dirty="0"/>
              <a:t>)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C00000"/>
                </a:solidFill>
              </a:rPr>
              <a:t>104</a:t>
            </a:r>
            <a:r>
              <a:rPr lang="en-US" sz="1800" dirty="0"/>
              <a:t>, company: Play Ball!}</a:t>
            </a:r>
          </a:p>
          <a:p>
            <a:r>
              <a:rPr lang="en-US" sz="1800" dirty="0" err="1"/>
              <a:t>CassandraRow</a:t>
            </a:r>
            <a:r>
              <a:rPr lang="en-US" sz="1800" dirty="0"/>
              <a:t>{</a:t>
            </a:r>
            <a:r>
              <a:rPr lang="en-US" sz="1800" dirty="0" err="1"/>
              <a:t>customer_num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C00000"/>
                </a:solidFill>
              </a:rPr>
              <a:t>102</a:t>
            </a:r>
            <a:r>
              <a:rPr lang="en-US" sz="1800" dirty="0"/>
              <a:t>, company: Sports Spot}</a:t>
            </a:r>
          </a:p>
          <a:p>
            <a:endParaRPr lang="en-US" sz="1800" dirty="0"/>
          </a:p>
          <a:p>
            <a:r>
              <a:rPr lang="en-US" sz="1800" dirty="0" err="1" smtClean="0"/>
              <a:t>rows.foreach</a:t>
            </a:r>
            <a:r>
              <a:rPr lang="en-US" sz="1800" dirty="0"/>
              <a:t>{ r =&gt; </a:t>
            </a:r>
            <a:r>
              <a:rPr lang="en-US" sz="1800" dirty="0">
                <a:solidFill>
                  <a:srgbClr val="00B0F0"/>
                </a:solidFill>
              </a:rPr>
              <a:t>ac</a:t>
            </a:r>
            <a:r>
              <a:rPr lang="en-US" sz="1800" dirty="0"/>
              <a:t> += </a:t>
            </a:r>
            <a:r>
              <a:rPr lang="en-US" sz="1800" dirty="0" err="1">
                <a:solidFill>
                  <a:srgbClr val="92D050"/>
                </a:solidFill>
              </a:rPr>
              <a:t>r.getString</a:t>
            </a:r>
            <a:r>
              <a:rPr lang="en-US" sz="1800" dirty="0">
                <a:solidFill>
                  <a:srgbClr val="92D050"/>
                </a:solidFill>
              </a:rPr>
              <a:t>("company").length</a:t>
            </a:r>
            <a:r>
              <a:rPr lang="en-US" sz="1800" dirty="0"/>
              <a:t> }</a:t>
            </a:r>
          </a:p>
          <a:p>
            <a:r>
              <a:rPr lang="en-US" sz="1800" dirty="0" err="1"/>
              <a:t>println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B0F0"/>
                </a:solidFill>
              </a:rPr>
              <a:t>ac</a:t>
            </a:r>
            <a:r>
              <a:rPr lang="en-US" sz="1800" dirty="0"/>
              <a:t>)</a:t>
            </a:r>
          </a:p>
          <a:p>
            <a:r>
              <a:rPr lang="en-US" sz="1800" dirty="0" smtClean="0"/>
              <a:t>31                    //  Will add across executors, nodes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5186" y="1271758"/>
            <a:ext cx="1876580" cy="548048"/>
          </a:xfrm>
        </p:spPr>
        <p:txBody>
          <a:bodyPr/>
          <a:lstStyle/>
          <a:p>
            <a:r>
              <a:rPr lang="en-US" dirty="0" smtClean="0"/>
              <a:t>Shared Variables: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000-DTSE-Analytics-7570-60-DU-</a:t>
            </a:r>
            <a:fld id="{5A6FB346-E907-314D-8DE1-ECD2B2B6AA1B}" type="slidenum">
              <a:rPr lang="uk-UA" smtClean="0"/>
              <a:pPr/>
              <a:t>93</a:t>
            </a:fld>
            <a:endParaRPr lang="uk-U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04" y="2177815"/>
            <a:ext cx="835221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3146" y="3220802"/>
            <a:ext cx="200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</a:rPr>
              <a:t>Why the cache ?</a:t>
            </a:r>
            <a:endParaRPr lang="en-US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8170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3202</TotalTime>
  <Words>9425</Words>
  <Application>Microsoft Office PowerPoint</Application>
  <PresentationFormat>On-screen Show (16:9)</PresentationFormat>
  <Paragraphs>1453</Paragraphs>
  <Slides>93</Slides>
  <Notes>93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DataStax_Template_Widescreen</vt:lpstr>
      <vt:lpstr>Discussion Unit: RDDs part 2</vt:lpstr>
      <vt:lpstr>Discussion Lab:</vt:lpstr>
      <vt:lpstr>Relationship between Terms:</vt:lpstr>
      <vt:lpstr>End of Discussion Lab:</vt:lpstr>
      <vt:lpstr>Working Goal:</vt:lpstr>
      <vt:lpstr>CQL Assets to Work with:</vt:lpstr>
      <vt:lpstr>CQL Assets to Work With ..</vt:lpstr>
      <vt:lpstr>CQL Assets to Work With ..</vt:lpstr>
      <vt:lpstr>CQL Assets to Work With ..</vt:lpstr>
      <vt:lpstr>CQL Assets to Work With ..</vt:lpstr>
      <vt:lpstr>CQL Assets to Work With ..</vt:lpstr>
      <vt:lpstr>cassandraTable()</vt:lpstr>
      <vt:lpstr>Scala (data): Tuples, Case Classes, other</vt:lpstr>
      <vt:lpstr>sc.cassandraTable() .. From earlier</vt:lpstr>
      <vt:lpstr>[ What ] is interacting with DSE ? </vt:lpstr>
      <vt:lpstr>DSE Analytics Spark Cassandra Connector</vt:lpstr>
      <vt:lpstr>DSE Analytics Spark Cassandra Connector</vt:lpstr>
      <vt:lpstr>DSE Analytics Spark Cassandra Connector</vt:lpstr>
      <vt:lpstr>Predicate Processing-</vt:lpstr>
      <vt:lpstr>.withAscOrder()</vt:lpstr>
      <vt:lpstr>Case insensitive with a substring-</vt:lpstr>
      <vt:lpstr>Concatenate fields, default out null field</vt:lpstr>
      <vt:lpstr>Handling nulls-</vt:lpstr>
      <vt:lpstr>Handling nulls-</vt:lpstr>
      <vt:lpstr>Handling nulls-</vt:lpstr>
      <vt:lpstr>Handling nulls-</vt:lpstr>
      <vt:lpstr>Handling nulls-</vt:lpstr>
      <vt:lpstr>Checking for nulls-</vt:lpstr>
      <vt:lpstr>Grouping and Sorting:</vt:lpstr>
      <vt:lpstr>SQL Aggregation Example-</vt:lpstr>
      <vt:lpstr>Grouping, reduceByKey()</vt:lpstr>
      <vt:lpstr>Grouping, groupByKey()</vt:lpstr>
      <vt:lpstr>Grouping, groupByKey and map()</vt:lpstr>
      <vt:lpstr>Grouping, groupByKey and map(), add sortBy()</vt:lpstr>
      <vt:lpstr>Grouping, countByKey()</vt:lpstr>
      <vt:lpstr>Grouping: DSE side grouping</vt:lpstr>
      <vt:lpstr>Grouping: DSE side counting</vt:lpstr>
      <vt:lpstr>Joins: A Binary Transform</vt:lpstr>
      <vt:lpstr>Joining-</vt:lpstr>
      <vt:lpstr>Joining: join() (standard inner join)</vt:lpstr>
      <vt:lpstr>Joining: same, different (than prior page) ?</vt:lpstr>
      <vt:lpstr>Joining: leftOuterJoin()</vt:lpstr>
      <vt:lpstr>Joining: Where no match-pair exists</vt:lpstr>
      <vt:lpstr>Scala: How do you pick that apart ?</vt:lpstr>
      <vt:lpstr>Joining: DSE side joining</vt:lpstr>
      <vt:lpstr>Joining: DSE side joining</vt:lpstr>
      <vt:lpstr>Joining: DSE side joining</vt:lpstr>
      <vt:lpstr>Joining: DSE side joining</vt:lpstr>
      <vt:lpstr>Working with Key/Value RDDs</vt:lpstr>
      <vt:lpstr>Key/Value RDD Unary Transforms</vt:lpstr>
      <vt:lpstr>Key/Value RDD Unary Transforms</vt:lpstr>
      <vt:lpstr>Key/Value RDD Actions</vt:lpstr>
      <vt:lpstr>Key/Value RDD: (support) transforms</vt:lpstr>
      <vt:lpstr>Key/Value RDD: mapValues(), collectAsMap()</vt:lpstr>
      <vt:lpstr>Key/Value RDD: lookup()</vt:lpstr>
      <vt:lpstr>Key/Value RDD, Binary Transforms: union(), intersection(), difference()</vt:lpstr>
      <vt:lpstr>Key/Value RDD: union(), intersection(), difference() </vt:lpstr>
      <vt:lpstr>Key/Value RDD: union(), intersection(), difference() </vt:lpstr>
      <vt:lpstr>Key/Value RDD: union(), intersection(), difference() </vt:lpstr>
      <vt:lpstr>Key/Value RDD: union()</vt:lpstr>
      <vt:lpstr>Partitioning:</vt:lpstr>
      <vt:lpstr>Partitioning:</vt:lpstr>
      <vt:lpstr>Partitioning: Rules, and more</vt:lpstr>
      <vt:lpstr>Partitioning: Rules, and more</vt:lpstr>
      <vt:lpstr>Partitioning: Rules, and more</vt:lpstr>
      <vt:lpstr>Partitioning: Setting-</vt:lpstr>
      <vt:lpstr>Repartitioning/Shuffling-</vt:lpstr>
      <vt:lpstr>Shuffling tunables: spark-env.sh</vt:lpstr>
      <vt:lpstr>Partitioning: Examples, suboptimal (from DSA)</vt:lpstr>
      <vt:lpstr>Partitioning: Examples, optimal (from DSA)</vt:lpstr>
      <vt:lpstr>Partitioning: Which operations cause reshuffling</vt:lpstr>
      <vt:lpstr>Partitioning: Examples</vt:lpstr>
      <vt:lpstr>Partitioning: Examples</vt:lpstr>
      <vt:lpstr>Partitioning: Examples</vt:lpstr>
      <vt:lpstr>Partitioning Matching DSE: Examples</vt:lpstr>
      <vt:lpstr>Partitioning Matching DSE: Examples, RDD</vt:lpstr>
      <vt:lpstr>Partitioning Matching DSE: Examples, RDD</vt:lpstr>
      <vt:lpstr>Partitioning Matching DSE: Examples, DSE Table</vt:lpstr>
      <vt:lpstr>Writing to DSE:</vt:lpstr>
      <vt:lpstr>Writing to DSE:</vt:lpstr>
      <vt:lpstr>Writing to DSE: Tuples</vt:lpstr>
      <vt:lpstr>Writing to DSE: case class objects</vt:lpstr>
      <vt:lpstr>Writing to DSE: CassandraRow Objects</vt:lpstr>
      <vt:lpstr>Write to DSE: if not exists</vt:lpstr>
      <vt:lpstr>Write to DSE: if not exists</vt:lpstr>
      <vt:lpstr>Writing to DSE: (collections, UDTs, TTL, nulls)</vt:lpstr>
      <vt:lpstr>Writing to DSE: Deletes </vt:lpstr>
      <vt:lpstr>Writing to DSE: Deletes, specific columns </vt:lpstr>
      <vt:lpstr>Writing to DSE: Deletes, partition deletes</vt:lpstr>
      <vt:lpstr>End of Unit:</vt:lpstr>
      <vt:lpstr>Additional Detail:</vt:lpstr>
      <vt:lpstr>Shared Variables:</vt:lpstr>
      <vt:lpstr>Shared Variables: Example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Yen Wolf</dc:creator>
  <cp:lastModifiedBy>default</cp:lastModifiedBy>
  <cp:revision>197</cp:revision>
  <cp:lastPrinted>2018-07-22T22:06:26Z</cp:lastPrinted>
  <dcterms:created xsi:type="dcterms:W3CDTF">2018-03-30T00:33:11Z</dcterms:created>
  <dcterms:modified xsi:type="dcterms:W3CDTF">2019-01-09T15:49:26Z</dcterms:modified>
</cp:coreProperties>
</file>